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89" r:id="rId4"/>
    <p:sldId id="292" r:id="rId5"/>
    <p:sldId id="293" r:id="rId6"/>
    <p:sldId id="294" r:id="rId7"/>
    <p:sldId id="295" r:id="rId8"/>
    <p:sldId id="297" r:id="rId9"/>
    <p:sldId id="296" r:id="rId10"/>
    <p:sldId id="286" r:id="rId11"/>
    <p:sldId id="287" r:id="rId12"/>
    <p:sldId id="290" r:id="rId13"/>
    <p:sldId id="300" r:id="rId14"/>
    <p:sldId id="291" r:id="rId15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libri Light" charset="0"/>
      <p:regular r:id="rId21"/>
      <p:italic r:id="rId22"/>
    </p:embeddedFont>
    <p:embeddedFont>
      <p:font typeface="Century Gothic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WwSKhV8QkMGocYMPPOWCPxEp5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60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297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5410944" cy="4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–"/>
              <a:defRPr sz="1800">
                <a:solidFill>
                  <a:srgbClr val="002060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>
                <a:solidFill>
                  <a:srgbClr val="002060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–"/>
              <a:defRPr sz="1800">
                <a:solidFill>
                  <a:srgbClr val="002060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Char char="»"/>
              <a:defRPr sz="1800">
                <a:solidFill>
                  <a:srgbClr val="002060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" name="Рисунок 2" descr="Изображение выглядит как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260959A6-2AD2-4B18-8BD0-BCF87B101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667"/>
          <a:stretch/>
        </p:blipFill>
        <p:spPr>
          <a:xfrm>
            <a:off x="8120" y="3943350"/>
            <a:ext cx="9135880" cy="1200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1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1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6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 txBox="1">
            <a:spLocks noGrp="1"/>
          </p:cNvSpPr>
          <p:nvPr>
            <p:ph type="body" idx="1"/>
          </p:nvPr>
        </p:nvSpPr>
        <p:spPr>
          <a:xfrm>
            <a:off x="628650" y="938145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2347B"/>
              </a:buClr>
              <a:buSzPts val="1800"/>
              <a:buNone/>
              <a:defRPr sz="1800">
                <a:solidFill>
                  <a:srgbClr val="12347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52"/>
          <p:cNvPicPr preferRelativeResize="0"/>
          <p:nvPr/>
        </p:nvPicPr>
        <p:blipFill rotWithShape="1">
          <a:blip r:embed="rId2">
            <a:alphaModFix/>
          </a:blip>
          <a:srcRect t="1" b="5822"/>
          <a:stretch/>
        </p:blipFill>
        <p:spPr>
          <a:xfrm flipH="1">
            <a:off x="-1" y="1"/>
            <a:ext cx="9144000" cy="64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290" y="125545"/>
            <a:ext cx="1437659" cy="23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857" y="1"/>
            <a:ext cx="925286" cy="60900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2"/>
          <p:cNvSpPr txBox="1">
            <a:spLocks noGrp="1"/>
          </p:cNvSpPr>
          <p:nvPr>
            <p:ph type="title"/>
          </p:nvPr>
        </p:nvSpPr>
        <p:spPr>
          <a:xfrm>
            <a:off x="629410" y="187277"/>
            <a:ext cx="7589708" cy="25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55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5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5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611560" y="2156251"/>
            <a:ext cx="23762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ru-RU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ЦРПК</a:t>
            </a:r>
            <a:endParaRPr sz="4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386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476250" y="1951799"/>
            <a:ext cx="280035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b="1" dirty="0" smtClean="0">
                <a:solidFill>
                  <a:srgbClr val="FFFFFF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KAZATOMPROM VIRTUAL  SCHOOL</a:t>
            </a:r>
            <a:endParaRPr sz="2400" b="1" dirty="0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89D365-0E0A-45C8-919A-39398242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186" y="586923"/>
            <a:ext cx="3852432" cy="3808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A999A9BC-99C9-48CC-85FC-BC438474D9D1}"/>
              </a:ext>
            </a:extLst>
          </p:cNvPr>
          <p:cNvGrpSpPr/>
          <p:nvPr/>
        </p:nvGrpSpPr>
        <p:grpSpPr>
          <a:xfrm>
            <a:off x="487680" y="1920538"/>
            <a:ext cx="8163852" cy="1953709"/>
            <a:chOff x="487680" y="1920538"/>
            <a:chExt cx="8163852" cy="1953709"/>
          </a:xfrm>
        </p:grpSpPr>
        <p:pic>
          <p:nvPicPr>
            <p:cNvPr id="4" name="Picture 13">
              <a:extLst>
                <a:ext uri="{FF2B5EF4-FFF2-40B4-BE49-F238E27FC236}">
                  <a16:creationId xmlns:a16="http://schemas.microsoft.com/office/drawing/2014/main" xmlns="" id="{FA8A3CBB-C01A-4F38-ADCA-26C71F353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7343" y="1920538"/>
              <a:ext cx="1050446" cy="1050446"/>
            </a:xfrm>
            <a:prstGeom prst="rect">
              <a:avLst/>
            </a:prstGeom>
          </p:spPr>
        </p:pic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xmlns="" id="{5ACA8423-3955-43DF-9DD9-B1FDF8213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64562" y="2095442"/>
              <a:ext cx="1394231" cy="66665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D896AF-1AC4-47A1-9443-DE677EC55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28" r="3093"/>
            <a:stretch/>
          </p:blipFill>
          <p:spPr>
            <a:xfrm>
              <a:off x="487680" y="2970984"/>
              <a:ext cx="2978332" cy="90326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58F70149-E257-4201-B74D-D7C6AC1E5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6339" y="2393049"/>
              <a:ext cx="2445193" cy="49077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A4DFF3-B4E4-49E6-B2CF-B0EE3E2F2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" y="2027712"/>
              <a:ext cx="1854926" cy="73438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стол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EAA0F7F-2893-418A-9A78-AFD0B2929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1376" y="1920538"/>
              <a:ext cx="1024856" cy="1002282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тол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671401-BDC5-45AE-BEE9-29A045B4F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02" t="-12842" r="15322" b="-14119"/>
            <a:stretch/>
          </p:blipFill>
          <p:spPr>
            <a:xfrm>
              <a:off x="3564562" y="3081803"/>
              <a:ext cx="2543229" cy="59212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зна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D81AAC4-73BF-4248-8F3E-7D141144A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19225" y="2909883"/>
              <a:ext cx="682179" cy="764040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1B1CE002-7771-410C-B2B6-8AB94FF4B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06339" y="2979788"/>
              <a:ext cx="914339" cy="694135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E780B0B-AA58-4197-B08B-A85546DF6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86915" y="2909883"/>
              <a:ext cx="690397" cy="764039"/>
            </a:xfrm>
            <a:prstGeom prst="rect">
              <a:avLst/>
            </a:prstGeom>
          </p:spPr>
        </p:pic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B4B3E68-A9EE-4108-A40E-6847912C5CB6}"/>
              </a:ext>
            </a:extLst>
          </p:cNvPr>
          <p:cNvSpPr/>
          <p:nvPr/>
        </p:nvSpPr>
        <p:spPr>
          <a:xfrm>
            <a:off x="735244" y="1196330"/>
            <a:ext cx="7842068" cy="433795"/>
          </a:xfrm>
          <a:custGeom>
            <a:avLst/>
            <a:gdLst>
              <a:gd name="connsiteX0" fmla="*/ 0 w 7842068"/>
              <a:gd name="connsiteY0" fmla="*/ 0 h 433795"/>
              <a:gd name="connsiteX1" fmla="*/ 496664 w 7842068"/>
              <a:gd name="connsiteY1" fmla="*/ 0 h 433795"/>
              <a:gd name="connsiteX2" fmla="*/ 1307011 w 7842068"/>
              <a:gd name="connsiteY2" fmla="*/ 0 h 433795"/>
              <a:gd name="connsiteX3" fmla="*/ 2117358 w 7842068"/>
              <a:gd name="connsiteY3" fmla="*/ 0 h 433795"/>
              <a:gd name="connsiteX4" fmla="*/ 2614023 w 7842068"/>
              <a:gd name="connsiteY4" fmla="*/ 0 h 433795"/>
              <a:gd name="connsiteX5" fmla="*/ 3267528 w 7842068"/>
              <a:gd name="connsiteY5" fmla="*/ 0 h 433795"/>
              <a:gd name="connsiteX6" fmla="*/ 3764193 w 7842068"/>
              <a:gd name="connsiteY6" fmla="*/ 0 h 433795"/>
              <a:gd name="connsiteX7" fmla="*/ 4417698 w 7842068"/>
              <a:gd name="connsiteY7" fmla="*/ 0 h 433795"/>
              <a:gd name="connsiteX8" fmla="*/ 5228045 w 7842068"/>
              <a:gd name="connsiteY8" fmla="*/ 0 h 433795"/>
              <a:gd name="connsiteX9" fmla="*/ 5803130 w 7842068"/>
              <a:gd name="connsiteY9" fmla="*/ 0 h 433795"/>
              <a:gd name="connsiteX10" fmla="*/ 6378215 w 7842068"/>
              <a:gd name="connsiteY10" fmla="*/ 0 h 433795"/>
              <a:gd name="connsiteX11" fmla="*/ 6953300 w 7842068"/>
              <a:gd name="connsiteY11" fmla="*/ 0 h 433795"/>
              <a:gd name="connsiteX12" fmla="*/ 7842068 w 7842068"/>
              <a:gd name="connsiteY12" fmla="*/ 0 h 433795"/>
              <a:gd name="connsiteX13" fmla="*/ 7842068 w 7842068"/>
              <a:gd name="connsiteY13" fmla="*/ 433795 h 433795"/>
              <a:gd name="connsiteX14" fmla="*/ 7110142 w 7842068"/>
              <a:gd name="connsiteY14" fmla="*/ 433795 h 433795"/>
              <a:gd name="connsiteX15" fmla="*/ 6456636 w 7842068"/>
              <a:gd name="connsiteY15" fmla="*/ 433795 h 433795"/>
              <a:gd name="connsiteX16" fmla="*/ 5803130 w 7842068"/>
              <a:gd name="connsiteY16" fmla="*/ 433795 h 433795"/>
              <a:gd name="connsiteX17" fmla="*/ 5306466 w 7842068"/>
              <a:gd name="connsiteY17" fmla="*/ 433795 h 433795"/>
              <a:gd name="connsiteX18" fmla="*/ 4652960 w 7842068"/>
              <a:gd name="connsiteY18" fmla="*/ 433795 h 433795"/>
              <a:gd name="connsiteX19" fmla="*/ 3999455 w 7842068"/>
              <a:gd name="connsiteY19" fmla="*/ 433795 h 433795"/>
              <a:gd name="connsiteX20" fmla="*/ 3424370 w 7842068"/>
              <a:gd name="connsiteY20" fmla="*/ 433795 h 433795"/>
              <a:gd name="connsiteX21" fmla="*/ 2692443 w 7842068"/>
              <a:gd name="connsiteY21" fmla="*/ 433795 h 433795"/>
              <a:gd name="connsiteX22" fmla="*/ 2117358 w 7842068"/>
              <a:gd name="connsiteY22" fmla="*/ 433795 h 433795"/>
              <a:gd name="connsiteX23" fmla="*/ 1542273 w 7842068"/>
              <a:gd name="connsiteY23" fmla="*/ 433795 h 433795"/>
              <a:gd name="connsiteX24" fmla="*/ 967188 w 7842068"/>
              <a:gd name="connsiteY24" fmla="*/ 433795 h 433795"/>
              <a:gd name="connsiteX25" fmla="*/ 0 w 7842068"/>
              <a:gd name="connsiteY25" fmla="*/ 433795 h 433795"/>
              <a:gd name="connsiteX26" fmla="*/ 0 w 7842068"/>
              <a:gd name="connsiteY26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42068" h="433795" extrusionOk="0">
                <a:moveTo>
                  <a:pt x="0" y="0"/>
                </a:moveTo>
                <a:cubicBezTo>
                  <a:pt x="222444" y="3676"/>
                  <a:pt x="325339" y="7951"/>
                  <a:pt x="496664" y="0"/>
                </a:cubicBezTo>
                <a:cubicBezTo>
                  <a:pt x="667989" y="-7951"/>
                  <a:pt x="1023697" y="-15689"/>
                  <a:pt x="1307011" y="0"/>
                </a:cubicBezTo>
                <a:cubicBezTo>
                  <a:pt x="1590325" y="15689"/>
                  <a:pt x="1771794" y="23916"/>
                  <a:pt x="2117358" y="0"/>
                </a:cubicBezTo>
                <a:cubicBezTo>
                  <a:pt x="2462922" y="-23916"/>
                  <a:pt x="2508340" y="-391"/>
                  <a:pt x="2614023" y="0"/>
                </a:cubicBezTo>
                <a:cubicBezTo>
                  <a:pt x="2719706" y="391"/>
                  <a:pt x="2986433" y="31063"/>
                  <a:pt x="3267528" y="0"/>
                </a:cubicBezTo>
                <a:cubicBezTo>
                  <a:pt x="3548623" y="-31063"/>
                  <a:pt x="3552940" y="-5356"/>
                  <a:pt x="3764193" y="0"/>
                </a:cubicBezTo>
                <a:cubicBezTo>
                  <a:pt x="3975447" y="5356"/>
                  <a:pt x="4154375" y="-11130"/>
                  <a:pt x="4417698" y="0"/>
                </a:cubicBezTo>
                <a:cubicBezTo>
                  <a:pt x="4681021" y="11130"/>
                  <a:pt x="4986482" y="-11447"/>
                  <a:pt x="5228045" y="0"/>
                </a:cubicBezTo>
                <a:cubicBezTo>
                  <a:pt x="5469608" y="11447"/>
                  <a:pt x="5541664" y="-20474"/>
                  <a:pt x="5803130" y="0"/>
                </a:cubicBezTo>
                <a:cubicBezTo>
                  <a:pt x="6064597" y="20474"/>
                  <a:pt x="6122254" y="-19296"/>
                  <a:pt x="6378215" y="0"/>
                </a:cubicBezTo>
                <a:cubicBezTo>
                  <a:pt x="6634176" y="19296"/>
                  <a:pt x="6826521" y="17696"/>
                  <a:pt x="6953300" y="0"/>
                </a:cubicBezTo>
                <a:cubicBezTo>
                  <a:pt x="7080080" y="-17696"/>
                  <a:pt x="7549109" y="-37656"/>
                  <a:pt x="7842068" y="0"/>
                </a:cubicBezTo>
                <a:cubicBezTo>
                  <a:pt x="7853226" y="182467"/>
                  <a:pt x="7824085" y="333039"/>
                  <a:pt x="7842068" y="433795"/>
                </a:cubicBezTo>
                <a:cubicBezTo>
                  <a:pt x="7552084" y="438537"/>
                  <a:pt x="7293699" y="413077"/>
                  <a:pt x="7110142" y="433795"/>
                </a:cubicBezTo>
                <a:cubicBezTo>
                  <a:pt x="6926585" y="454513"/>
                  <a:pt x="6678404" y="458302"/>
                  <a:pt x="6456636" y="433795"/>
                </a:cubicBezTo>
                <a:cubicBezTo>
                  <a:pt x="6234868" y="409288"/>
                  <a:pt x="5949040" y="420313"/>
                  <a:pt x="5803130" y="433795"/>
                </a:cubicBezTo>
                <a:cubicBezTo>
                  <a:pt x="5657220" y="447277"/>
                  <a:pt x="5438239" y="433639"/>
                  <a:pt x="5306466" y="433795"/>
                </a:cubicBezTo>
                <a:cubicBezTo>
                  <a:pt x="5174693" y="433951"/>
                  <a:pt x="4873335" y="428953"/>
                  <a:pt x="4652960" y="433795"/>
                </a:cubicBezTo>
                <a:cubicBezTo>
                  <a:pt x="4432585" y="438637"/>
                  <a:pt x="4308222" y="429721"/>
                  <a:pt x="3999455" y="433795"/>
                </a:cubicBezTo>
                <a:cubicBezTo>
                  <a:pt x="3690688" y="437869"/>
                  <a:pt x="3613342" y="460642"/>
                  <a:pt x="3424370" y="433795"/>
                </a:cubicBezTo>
                <a:cubicBezTo>
                  <a:pt x="3235398" y="406948"/>
                  <a:pt x="2894100" y="397652"/>
                  <a:pt x="2692443" y="433795"/>
                </a:cubicBezTo>
                <a:cubicBezTo>
                  <a:pt x="2490786" y="469938"/>
                  <a:pt x="2234745" y="419854"/>
                  <a:pt x="2117358" y="433795"/>
                </a:cubicBezTo>
                <a:cubicBezTo>
                  <a:pt x="1999971" y="447736"/>
                  <a:pt x="1819805" y="411730"/>
                  <a:pt x="1542273" y="433795"/>
                </a:cubicBezTo>
                <a:cubicBezTo>
                  <a:pt x="1264742" y="455860"/>
                  <a:pt x="1237828" y="457159"/>
                  <a:pt x="967188" y="433795"/>
                </a:cubicBezTo>
                <a:cubicBezTo>
                  <a:pt x="696548" y="410431"/>
                  <a:pt x="245858" y="456544"/>
                  <a:pt x="0" y="433795"/>
                </a:cubicBezTo>
                <a:cubicBezTo>
                  <a:pt x="-11649" y="278846"/>
                  <a:pt x="-9208" y="163055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0555706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2.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programs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of KNU partners</a:t>
            </a:r>
            <a:endParaRPr lang="ru-RU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5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8556BF5-864B-498D-9085-7BC408A2F685}"/>
              </a:ext>
            </a:extLst>
          </p:cNvPr>
          <p:cNvSpPr/>
          <p:nvPr/>
        </p:nvSpPr>
        <p:spPr>
          <a:xfrm>
            <a:off x="374469" y="1243974"/>
            <a:ext cx="8421188" cy="433795"/>
          </a:xfrm>
          <a:custGeom>
            <a:avLst/>
            <a:gdLst>
              <a:gd name="connsiteX0" fmla="*/ 0 w 8421188"/>
              <a:gd name="connsiteY0" fmla="*/ 0 h 433795"/>
              <a:gd name="connsiteX1" fmla="*/ 647784 w 8421188"/>
              <a:gd name="connsiteY1" fmla="*/ 0 h 433795"/>
              <a:gd name="connsiteX2" fmla="*/ 1127144 w 8421188"/>
              <a:gd name="connsiteY2" fmla="*/ 0 h 433795"/>
              <a:gd name="connsiteX3" fmla="*/ 1943351 w 8421188"/>
              <a:gd name="connsiteY3" fmla="*/ 0 h 433795"/>
              <a:gd name="connsiteX4" fmla="*/ 2675347 w 8421188"/>
              <a:gd name="connsiteY4" fmla="*/ 0 h 433795"/>
              <a:gd name="connsiteX5" fmla="*/ 3238918 w 8421188"/>
              <a:gd name="connsiteY5" fmla="*/ 0 h 433795"/>
              <a:gd name="connsiteX6" fmla="*/ 3634067 w 8421188"/>
              <a:gd name="connsiteY6" fmla="*/ 0 h 433795"/>
              <a:gd name="connsiteX7" fmla="*/ 4113426 w 8421188"/>
              <a:gd name="connsiteY7" fmla="*/ 0 h 433795"/>
              <a:gd name="connsiteX8" fmla="*/ 4592786 w 8421188"/>
              <a:gd name="connsiteY8" fmla="*/ 0 h 433795"/>
              <a:gd name="connsiteX9" fmla="*/ 5156358 w 8421188"/>
              <a:gd name="connsiteY9" fmla="*/ 0 h 433795"/>
              <a:gd name="connsiteX10" fmla="*/ 5888354 w 8421188"/>
              <a:gd name="connsiteY10" fmla="*/ 0 h 433795"/>
              <a:gd name="connsiteX11" fmla="*/ 6283502 w 8421188"/>
              <a:gd name="connsiteY11" fmla="*/ 0 h 433795"/>
              <a:gd name="connsiteX12" fmla="*/ 7015497 w 8421188"/>
              <a:gd name="connsiteY12" fmla="*/ 0 h 433795"/>
              <a:gd name="connsiteX13" fmla="*/ 7747493 w 8421188"/>
              <a:gd name="connsiteY13" fmla="*/ 0 h 433795"/>
              <a:gd name="connsiteX14" fmla="*/ 8421188 w 8421188"/>
              <a:gd name="connsiteY14" fmla="*/ 0 h 433795"/>
              <a:gd name="connsiteX15" fmla="*/ 8421188 w 8421188"/>
              <a:gd name="connsiteY15" fmla="*/ 433795 h 433795"/>
              <a:gd name="connsiteX16" fmla="*/ 7773404 w 8421188"/>
              <a:gd name="connsiteY16" fmla="*/ 433795 h 433795"/>
              <a:gd name="connsiteX17" fmla="*/ 6957197 w 8421188"/>
              <a:gd name="connsiteY17" fmla="*/ 433795 h 433795"/>
              <a:gd name="connsiteX18" fmla="*/ 6477837 w 8421188"/>
              <a:gd name="connsiteY18" fmla="*/ 433795 h 433795"/>
              <a:gd name="connsiteX19" fmla="*/ 5914265 w 8421188"/>
              <a:gd name="connsiteY19" fmla="*/ 433795 h 433795"/>
              <a:gd name="connsiteX20" fmla="*/ 5266481 w 8421188"/>
              <a:gd name="connsiteY20" fmla="*/ 433795 h 433795"/>
              <a:gd name="connsiteX21" fmla="*/ 4787121 w 8421188"/>
              <a:gd name="connsiteY21" fmla="*/ 433795 h 433795"/>
              <a:gd name="connsiteX22" fmla="*/ 4139338 w 8421188"/>
              <a:gd name="connsiteY22" fmla="*/ 433795 h 433795"/>
              <a:gd name="connsiteX23" fmla="*/ 3407342 w 8421188"/>
              <a:gd name="connsiteY23" fmla="*/ 433795 h 433795"/>
              <a:gd name="connsiteX24" fmla="*/ 2591135 w 8421188"/>
              <a:gd name="connsiteY24" fmla="*/ 433795 h 433795"/>
              <a:gd name="connsiteX25" fmla="*/ 2111775 w 8421188"/>
              <a:gd name="connsiteY25" fmla="*/ 433795 h 433795"/>
              <a:gd name="connsiteX26" fmla="*/ 1295567 w 8421188"/>
              <a:gd name="connsiteY26" fmla="*/ 433795 h 433795"/>
              <a:gd name="connsiteX27" fmla="*/ 900419 w 8421188"/>
              <a:gd name="connsiteY27" fmla="*/ 433795 h 433795"/>
              <a:gd name="connsiteX28" fmla="*/ 0 w 8421188"/>
              <a:gd name="connsiteY28" fmla="*/ 433795 h 433795"/>
              <a:gd name="connsiteX29" fmla="*/ 0 w 8421188"/>
              <a:gd name="connsiteY29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421188" h="433795" extrusionOk="0">
                <a:moveTo>
                  <a:pt x="0" y="0"/>
                </a:moveTo>
                <a:cubicBezTo>
                  <a:pt x="157295" y="-22091"/>
                  <a:pt x="382674" y="7871"/>
                  <a:pt x="647784" y="0"/>
                </a:cubicBezTo>
                <a:cubicBezTo>
                  <a:pt x="912894" y="-7871"/>
                  <a:pt x="901670" y="-10867"/>
                  <a:pt x="1127144" y="0"/>
                </a:cubicBezTo>
                <a:cubicBezTo>
                  <a:pt x="1352618" y="10867"/>
                  <a:pt x="1537249" y="-22885"/>
                  <a:pt x="1943351" y="0"/>
                </a:cubicBezTo>
                <a:cubicBezTo>
                  <a:pt x="2349453" y="22885"/>
                  <a:pt x="2311103" y="3588"/>
                  <a:pt x="2675347" y="0"/>
                </a:cubicBezTo>
                <a:cubicBezTo>
                  <a:pt x="3039591" y="-3588"/>
                  <a:pt x="3083416" y="23292"/>
                  <a:pt x="3238918" y="0"/>
                </a:cubicBezTo>
                <a:cubicBezTo>
                  <a:pt x="3394420" y="-23292"/>
                  <a:pt x="3458770" y="16476"/>
                  <a:pt x="3634067" y="0"/>
                </a:cubicBezTo>
                <a:cubicBezTo>
                  <a:pt x="3809364" y="-16476"/>
                  <a:pt x="3964393" y="17754"/>
                  <a:pt x="4113426" y="0"/>
                </a:cubicBezTo>
                <a:cubicBezTo>
                  <a:pt x="4262459" y="-17754"/>
                  <a:pt x="4375116" y="3174"/>
                  <a:pt x="4592786" y="0"/>
                </a:cubicBezTo>
                <a:cubicBezTo>
                  <a:pt x="4810456" y="-3174"/>
                  <a:pt x="4986462" y="-1823"/>
                  <a:pt x="5156358" y="0"/>
                </a:cubicBezTo>
                <a:cubicBezTo>
                  <a:pt x="5326254" y="1823"/>
                  <a:pt x="5648965" y="33359"/>
                  <a:pt x="5888354" y="0"/>
                </a:cubicBezTo>
                <a:cubicBezTo>
                  <a:pt x="6127743" y="-33359"/>
                  <a:pt x="6096217" y="6851"/>
                  <a:pt x="6283502" y="0"/>
                </a:cubicBezTo>
                <a:cubicBezTo>
                  <a:pt x="6470787" y="-6851"/>
                  <a:pt x="6689606" y="-27673"/>
                  <a:pt x="7015497" y="0"/>
                </a:cubicBezTo>
                <a:cubicBezTo>
                  <a:pt x="7341388" y="27673"/>
                  <a:pt x="7488740" y="36188"/>
                  <a:pt x="7747493" y="0"/>
                </a:cubicBezTo>
                <a:cubicBezTo>
                  <a:pt x="8006246" y="-36188"/>
                  <a:pt x="8085211" y="-31741"/>
                  <a:pt x="8421188" y="0"/>
                </a:cubicBezTo>
                <a:cubicBezTo>
                  <a:pt x="8412435" y="138467"/>
                  <a:pt x="8407296" y="331862"/>
                  <a:pt x="8421188" y="433795"/>
                </a:cubicBezTo>
                <a:cubicBezTo>
                  <a:pt x="8155341" y="419421"/>
                  <a:pt x="8027742" y="450626"/>
                  <a:pt x="7773404" y="433795"/>
                </a:cubicBezTo>
                <a:cubicBezTo>
                  <a:pt x="7519066" y="416964"/>
                  <a:pt x="7284000" y="434771"/>
                  <a:pt x="6957197" y="433795"/>
                </a:cubicBezTo>
                <a:cubicBezTo>
                  <a:pt x="6630394" y="432819"/>
                  <a:pt x="6574204" y="414865"/>
                  <a:pt x="6477837" y="433795"/>
                </a:cubicBezTo>
                <a:cubicBezTo>
                  <a:pt x="6381470" y="452725"/>
                  <a:pt x="6041995" y="460862"/>
                  <a:pt x="5914265" y="433795"/>
                </a:cubicBezTo>
                <a:cubicBezTo>
                  <a:pt x="5786535" y="406728"/>
                  <a:pt x="5577231" y="403771"/>
                  <a:pt x="5266481" y="433795"/>
                </a:cubicBezTo>
                <a:cubicBezTo>
                  <a:pt x="4955731" y="463819"/>
                  <a:pt x="4964530" y="440990"/>
                  <a:pt x="4787121" y="433795"/>
                </a:cubicBezTo>
                <a:cubicBezTo>
                  <a:pt x="4609712" y="426600"/>
                  <a:pt x="4324195" y="413383"/>
                  <a:pt x="4139338" y="433795"/>
                </a:cubicBezTo>
                <a:cubicBezTo>
                  <a:pt x="3954481" y="454207"/>
                  <a:pt x="3633734" y="462518"/>
                  <a:pt x="3407342" y="433795"/>
                </a:cubicBezTo>
                <a:cubicBezTo>
                  <a:pt x="3180950" y="405072"/>
                  <a:pt x="2882935" y="433275"/>
                  <a:pt x="2591135" y="433795"/>
                </a:cubicBezTo>
                <a:cubicBezTo>
                  <a:pt x="2299335" y="434315"/>
                  <a:pt x="2348582" y="440052"/>
                  <a:pt x="2111775" y="433795"/>
                </a:cubicBezTo>
                <a:cubicBezTo>
                  <a:pt x="1874968" y="427538"/>
                  <a:pt x="1631525" y="433165"/>
                  <a:pt x="1295567" y="433795"/>
                </a:cubicBezTo>
                <a:cubicBezTo>
                  <a:pt x="959609" y="434425"/>
                  <a:pt x="1034485" y="443862"/>
                  <a:pt x="900419" y="433795"/>
                </a:cubicBezTo>
                <a:cubicBezTo>
                  <a:pt x="766353" y="423728"/>
                  <a:pt x="401532" y="391497"/>
                  <a:pt x="0" y="433795"/>
                </a:cubicBezTo>
                <a:cubicBezTo>
                  <a:pt x="2902" y="241146"/>
                  <a:pt x="16754" y="159483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1353574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3.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E-courses developed by KNU’s employees for </a:t>
            </a:r>
            <a:r>
              <a:rPr lang="en-US" sz="1600" dirty="0" err="1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Kazatomprom’s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employees</a:t>
            </a:r>
            <a:endParaRPr lang="ru-RU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ED0438-5373-47FD-8034-A2D9C68A0A35}"/>
              </a:ext>
            </a:extLst>
          </p:cNvPr>
          <p:cNvSpPr/>
          <p:nvPr/>
        </p:nvSpPr>
        <p:spPr>
          <a:xfrm>
            <a:off x="2863360" y="3330381"/>
            <a:ext cx="36728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 clip on the topic </a:t>
            </a:r>
            <a:r>
              <a:rPr 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Security 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Minute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DC81C8-169B-43CF-9FE4-EB60DAAEFBED}"/>
              </a:ext>
            </a:extLst>
          </p:cNvPr>
          <p:cNvSpPr/>
          <p:nvPr/>
        </p:nvSpPr>
        <p:spPr>
          <a:xfrm>
            <a:off x="2863360" y="2662404"/>
            <a:ext cx="461376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Electronic course </a:t>
            </a:r>
            <a:r>
              <a:rPr lang="ru-RU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Fundamentals 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uranium mining and processing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BC0AD23-4722-4909-AD44-AFE81851A247}"/>
              </a:ext>
            </a:extLst>
          </p:cNvPr>
          <p:cNvSpPr/>
          <p:nvPr/>
        </p:nvSpPr>
        <p:spPr>
          <a:xfrm>
            <a:off x="2863360" y="1867130"/>
            <a:ext cx="4320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E-course " Introductory instruction on occupational health and safety for office employees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B35D70A-1019-43DB-8A1F-6623072B6A26}"/>
              </a:ext>
            </a:extLst>
          </p:cNvPr>
          <p:cNvSpPr/>
          <p:nvPr/>
        </p:nvSpPr>
        <p:spPr>
          <a:xfrm>
            <a:off x="2863360" y="3998358"/>
            <a:ext cx="334739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Electronic course 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the center 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development of professional </a:t>
            </a:r>
            <a:r>
              <a:rPr lang="en-US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competencies</a:t>
            </a:r>
            <a:endParaRPr lang="ru-RU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0107284-3A1A-437C-B8DB-E02454F8C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18" y="3216779"/>
            <a:ext cx="603989" cy="60115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нак, внешний, сидит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9095E3D-EED7-4AA0-9D92-6EB6CDA3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878" y="2537957"/>
            <a:ext cx="548638" cy="54670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рядный головной убор, шлем, люди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3EEEE0A-ECC1-42FD-B82D-4DDD08BD4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869" y="1886708"/>
            <a:ext cx="548638" cy="54670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шлем&#10;&#10;Автоматически созданное описание">
            <a:extLst>
              <a:ext uri="{FF2B5EF4-FFF2-40B4-BE49-F238E27FC236}">
                <a16:creationId xmlns:a16="http://schemas.microsoft.com/office/drawing/2014/main" xmlns="" id="{4B7B1C27-0CEA-4F7E-898B-935E9BBCD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834" y="3868028"/>
            <a:ext cx="715519" cy="7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0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A0ADD85-6A81-4EB3-A762-5CEB4377B71F}"/>
              </a:ext>
            </a:extLst>
          </p:cNvPr>
          <p:cNvSpPr/>
          <p:nvPr/>
        </p:nvSpPr>
        <p:spPr>
          <a:xfrm>
            <a:off x="840376" y="1253434"/>
            <a:ext cx="7842068" cy="433795"/>
          </a:xfrm>
          <a:custGeom>
            <a:avLst/>
            <a:gdLst>
              <a:gd name="connsiteX0" fmla="*/ 0 w 7842068"/>
              <a:gd name="connsiteY0" fmla="*/ 0 h 433795"/>
              <a:gd name="connsiteX1" fmla="*/ 496664 w 7842068"/>
              <a:gd name="connsiteY1" fmla="*/ 0 h 433795"/>
              <a:gd name="connsiteX2" fmla="*/ 1071749 w 7842068"/>
              <a:gd name="connsiteY2" fmla="*/ 0 h 433795"/>
              <a:gd name="connsiteX3" fmla="*/ 1568414 w 7842068"/>
              <a:gd name="connsiteY3" fmla="*/ 0 h 433795"/>
              <a:gd name="connsiteX4" fmla="*/ 2143499 w 7842068"/>
              <a:gd name="connsiteY4" fmla="*/ 0 h 433795"/>
              <a:gd name="connsiteX5" fmla="*/ 2718584 w 7842068"/>
              <a:gd name="connsiteY5" fmla="*/ 0 h 433795"/>
              <a:gd name="connsiteX6" fmla="*/ 3136827 w 7842068"/>
              <a:gd name="connsiteY6" fmla="*/ 0 h 433795"/>
              <a:gd name="connsiteX7" fmla="*/ 3790333 w 7842068"/>
              <a:gd name="connsiteY7" fmla="*/ 0 h 433795"/>
              <a:gd name="connsiteX8" fmla="*/ 4522259 w 7842068"/>
              <a:gd name="connsiteY8" fmla="*/ 0 h 433795"/>
              <a:gd name="connsiteX9" fmla="*/ 5097344 w 7842068"/>
              <a:gd name="connsiteY9" fmla="*/ 0 h 433795"/>
              <a:gd name="connsiteX10" fmla="*/ 5907691 w 7842068"/>
              <a:gd name="connsiteY10" fmla="*/ 0 h 433795"/>
              <a:gd name="connsiteX11" fmla="*/ 6482776 w 7842068"/>
              <a:gd name="connsiteY11" fmla="*/ 0 h 433795"/>
              <a:gd name="connsiteX12" fmla="*/ 7842068 w 7842068"/>
              <a:gd name="connsiteY12" fmla="*/ 0 h 433795"/>
              <a:gd name="connsiteX13" fmla="*/ 7842068 w 7842068"/>
              <a:gd name="connsiteY13" fmla="*/ 433795 h 433795"/>
              <a:gd name="connsiteX14" fmla="*/ 7188562 w 7842068"/>
              <a:gd name="connsiteY14" fmla="*/ 433795 h 433795"/>
              <a:gd name="connsiteX15" fmla="*/ 6691898 w 7842068"/>
              <a:gd name="connsiteY15" fmla="*/ 433795 h 433795"/>
              <a:gd name="connsiteX16" fmla="*/ 5881551 w 7842068"/>
              <a:gd name="connsiteY16" fmla="*/ 433795 h 433795"/>
              <a:gd name="connsiteX17" fmla="*/ 5071204 w 7842068"/>
              <a:gd name="connsiteY17" fmla="*/ 433795 h 433795"/>
              <a:gd name="connsiteX18" fmla="*/ 4260857 w 7842068"/>
              <a:gd name="connsiteY18" fmla="*/ 433795 h 433795"/>
              <a:gd name="connsiteX19" fmla="*/ 3528931 w 7842068"/>
              <a:gd name="connsiteY19" fmla="*/ 433795 h 433795"/>
              <a:gd name="connsiteX20" fmla="*/ 2797004 w 7842068"/>
              <a:gd name="connsiteY20" fmla="*/ 433795 h 433795"/>
              <a:gd name="connsiteX21" fmla="*/ 2378761 w 7842068"/>
              <a:gd name="connsiteY21" fmla="*/ 433795 h 433795"/>
              <a:gd name="connsiteX22" fmla="*/ 1803676 w 7842068"/>
              <a:gd name="connsiteY22" fmla="*/ 433795 h 433795"/>
              <a:gd name="connsiteX23" fmla="*/ 1307011 w 7842068"/>
              <a:gd name="connsiteY23" fmla="*/ 433795 h 433795"/>
              <a:gd name="connsiteX24" fmla="*/ 0 w 7842068"/>
              <a:gd name="connsiteY24" fmla="*/ 433795 h 433795"/>
              <a:gd name="connsiteX25" fmla="*/ 0 w 7842068"/>
              <a:gd name="connsiteY25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42068" h="433795" extrusionOk="0">
                <a:moveTo>
                  <a:pt x="0" y="0"/>
                </a:moveTo>
                <a:cubicBezTo>
                  <a:pt x="191868" y="5716"/>
                  <a:pt x="270196" y="20094"/>
                  <a:pt x="496664" y="0"/>
                </a:cubicBezTo>
                <a:cubicBezTo>
                  <a:pt x="723132" y="-20094"/>
                  <a:pt x="857709" y="14323"/>
                  <a:pt x="1071749" y="0"/>
                </a:cubicBezTo>
                <a:cubicBezTo>
                  <a:pt x="1285789" y="-14323"/>
                  <a:pt x="1369050" y="5151"/>
                  <a:pt x="1568414" y="0"/>
                </a:cubicBezTo>
                <a:cubicBezTo>
                  <a:pt x="1767779" y="-5151"/>
                  <a:pt x="1889726" y="-8200"/>
                  <a:pt x="2143499" y="0"/>
                </a:cubicBezTo>
                <a:cubicBezTo>
                  <a:pt x="2397272" y="8200"/>
                  <a:pt x="2489883" y="-28566"/>
                  <a:pt x="2718584" y="0"/>
                </a:cubicBezTo>
                <a:cubicBezTo>
                  <a:pt x="2947286" y="28566"/>
                  <a:pt x="2935292" y="5544"/>
                  <a:pt x="3136827" y="0"/>
                </a:cubicBezTo>
                <a:cubicBezTo>
                  <a:pt x="3338362" y="-5544"/>
                  <a:pt x="3513829" y="20231"/>
                  <a:pt x="3790333" y="0"/>
                </a:cubicBezTo>
                <a:cubicBezTo>
                  <a:pt x="4066837" y="-20231"/>
                  <a:pt x="4344084" y="34397"/>
                  <a:pt x="4522259" y="0"/>
                </a:cubicBezTo>
                <a:cubicBezTo>
                  <a:pt x="4700434" y="-34397"/>
                  <a:pt x="4843550" y="9527"/>
                  <a:pt x="5097344" y="0"/>
                </a:cubicBezTo>
                <a:cubicBezTo>
                  <a:pt x="5351139" y="-9527"/>
                  <a:pt x="5519775" y="13643"/>
                  <a:pt x="5907691" y="0"/>
                </a:cubicBezTo>
                <a:cubicBezTo>
                  <a:pt x="6295607" y="-13643"/>
                  <a:pt x="6230722" y="16712"/>
                  <a:pt x="6482776" y="0"/>
                </a:cubicBezTo>
                <a:cubicBezTo>
                  <a:pt x="6734830" y="-16712"/>
                  <a:pt x="7286431" y="-60410"/>
                  <a:pt x="7842068" y="0"/>
                </a:cubicBezTo>
                <a:cubicBezTo>
                  <a:pt x="7847469" y="191352"/>
                  <a:pt x="7836026" y="344703"/>
                  <a:pt x="7842068" y="433795"/>
                </a:cubicBezTo>
                <a:cubicBezTo>
                  <a:pt x="7560702" y="403966"/>
                  <a:pt x="7392666" y="411188"/>
                  <a:pt x="7188562" y="433795"/>
                </a:cubicBezTo>
                <a:cubicBezTo>
                  <a:pt x="6984458" y="456402"/>
                  <a:pt x="6812364" y="410225"/>
                  <a:pt x="6691898" y="433795"/>
                </a:cubicBezTo>
                <a:cubicBezTo>
                  <a:pt x="6571432" y="457365"/>
                  <a:pt x="6055414" y="451124"/>
                  <a:pt x="5881551" y="433795"/>
                </a:cubicBezTo>
                <a:cubicBezTo>
                  <a:pt x="5707688" y="416466"/>
                  <a:pt x="5431891" y="471938"/>
                  <a:pt x="5071204" y="433795"/>
                </a:cubicBezTo>
                <a:cubicBezTo>
                  <a:pt x="4710517" y="395652"/>
                  <a:pt x="4561111" y="452105"/>
                  <a:pt x="4260857" y="433795"/>
                </a:cubicBezTo>
                <a:cubicBezTo>
                  <a:pt x="3960603" y="415485"/>
                  <a:pt x="3751444" y="446269"/>
                  <a:pt x="3528931" y="433795"/>
                </a:cubicBezTo>
                <a:cubicBezTo>
                  <a:pt x="3306418" y="421321"/>
                  <a:pt x="3124119" y="413744"/>
                  <a:pt x="2797004" y="433795"/>
                </a:cubicBezTo>
                <a:cubicBezTo>
                  <a:pt x="2469889" y="453846"/>
                  <a:pt x="2561507" y="422777"/>
                  <a:pt x="2378761" y="433795"/>
                </a:cubicBezTo>
                <a:cubicBezTo>
                  <a:pt x="2196015" y="444813"/>
                  <a:pt x="2059077" y="446187"/>
                  <a:pt x="1803676" y="433795"/>
                </a:cubicBezTo>
                <a:cubicBezTo>
                  <a:pt x="1548275" y="421403"/>
                  <a:pt x="1544001" y="424589"/>
                  <a:pt x="1307011" y="433795"/>
                </a:cubicBezTo>
                <a:cubicBezTo>
                  <a:pt x="1070021" y="443001"/>
                  <a:pt x="597320" y="388564"/>
                  <a:pt x="0" y="433795"/>
                </a:cubicBezTo>
                <a:cubicBezTo>
                  <a:pt x="-14732" y="248768"/>
                  <a:pt x="4447" y="163865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0104528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4.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KNU electronic library </a:t>
            </a:r>
            <a:endParaRPr lang="ru-RU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98157F3-189B-454F-879C-7267234F2171}"/>
              </a:ext>
            </a:extLst>
          </p:cNvPr>
          <p:cNvSpPr/>
          <p:nvPr/>
        </p:nvSpPr>
        <p:spPr>
          <a:xfrm>
            <a:off x="1515291" y="2124892"/>
            <a:ext cx="1933303" cy="560070"/>
          </a:xfrm>
          <a:custGeom>
            <a:avLst/>
            <a:gdLst>
              <a:gd name="connsiteX0" fmla="*/ 0 w 1933303"/>
              <a:gd name="connsiteY0" fmla="*/ 0 h 560070"/>
              <a:gd name="connsiteX1" fmla="*/ 683100 w 1933303"/>
              <a:gd name="connsiteY1" fmla="*/ 0 h 560070"/>
              <a:gd name="connsiteX2" fmla="*/ 1327535 w 1933303"/>
              <a:gd name="connsiteY2" fmla="*/ 0 h 560070"/>
              <a:gd name="connsiteX3" fmla="*/ 1933303 w 1933303"/>
              <a:gd name="connsiteY3" fmla="*/ 0 h 560070"/>
              <a:gd name="connsiteX4" fmla="*/ 1933303 w 1933303"/>
              <a:gd name="connsiteY4" fmla="*/ 560070 h 560070"/>
              <a:gd name="connsiteX5" fmla="*/ 1288869 w 1933303"/>
              <a:gd name="connsiteY5" fmla="*/ 560070 h 560070"/>
              <a:gd name="connsiteX6" fmla="*/ 683100 w 1933303"/>
              <a:gd name="connsiteY6" fmla="*/ 560070 h 560070"/>
              <a:gd name="connsiteX7" fmla="*/ 0 w 1933303"/>
              <a:gd name="connsiteY7" fmla="*/ 560070 h 560070"/>
              <a:gd name="connsiteX8" fmla="*/ 0 w 1933303"/>
              <a:gd name="connsiteY8" fmla="*/ 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03" h="560070" extrusionOk="0">
                <a:moveTo>
                  <a:pt x="0" y="0"/>
                </a:moveTo>
                <a:cubicBezTo>
                  <a:pt x="202261" y="-31213"/>
                  <a:pt x="342224" y="12690"/>
                  <a:pt x="683100" y="0"/>
                </a:cubicBezTo>
                <a:cubicBezTo>
                  <a:pt x="1023976" y="-12690"/>
                  <a:pt x="1011823" y="26735"/>
                  <a:pt x="1327535" y="0"/>
                </a:cubicBezTo>
                <a:cubicBezTo>
                  <a:pt x="1643248" y="-26735"/>
                  <a:pt x="1764127" y="24758"/>
                  <a:pt x="1933303" y="0"/>
                </a:cubicBezTo>
                <a:cubicBezTo>
                  <a:pt x="1925525" y="211441"/>
                  <a:pt x="1909550" y="320696"/>
                  <a:pt x="1933303" y="560070"/>
                </a:cubicBezTo>
                <a:cubicBezTo>
                  <a:pt x="1613478" y="579928"/>
                  <a:pt x="1545931" y="558211"/>
                  <a:pt x="1288869" y="560070"/>
                </a:cubicBezTo>
                <a:cubicBezTo>
                  <a:pt x="1031807" y="561929"/>
                  <a:pt x="836231" y="554059"/>
                  <a:pt x="683100" y="560070"/>
                </a:cubicBezTo>
                <a:cubicBezTo>
                  <a:pt x="529969" y="566081"/>
                  <a:pt x="271477" y="573840"/>
                  <a:pt x="0" y="560070"/>
                </a:cubicBezTo>
                <a:cubicBezTo>
                  <a:pt x="15945" y="380306"/>
                  <a:pt x="-18517" y="17489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SELF-DEVELOPMENT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BF3AC05-DEF6-4BB9-A362-B8BA54B5A6B6}"/>
              </a:ext>
            </a:extLst>
          </p:cNvPr>
          <p:cNvSpPr/>
          <p:nvPr/>
        </p:nvSpPr>
        <p:spPr>
          <a:xfrm>
            <a:off x="1515291" y="2930435"/>
            <a:ext cx="1933303" cy="560070"/>
          </a:xfrm>
          <a:custGeom>
            <a:avLst/>
            <a:gdLst>
              <a:gd name="connsiteX0" fmla="*/ 0 w 1933303"/>
              <a:gd name="connsiteY0" fmla="*/ 0 h 560070"/>
              <a:gd name="connsiteX1" fmla="*/ 683100 w 1933303"/>
              <a:gd name="connsiteY1" fmla="*/ 0 h 560070"/>
              <a:gd name="connsiteX2" fmla="*/ 1327535 w 1933303"/>
              <a:gd name="connsiteY2" fmla="*/ 0 h 560070"/>
              <a:gd name="connsiteX3" fmla="*/ 1933303 w 1933303"/>
              <a:gd name="connsiteY3" fmla="*/ 0 h 560070"/>
              <a:gd name="connsiteX4" fmla="*/ 1933303 w 1933303"/>
              <a:gd name="connsiteY4" fmla="*/ 560070 h 560070"/>
              <a:gd name="connsiteX5" fmla="*/ 1288869 w 1933303"/>
              <a:gd name="connsiteY5" fmla="*/ 560070 h 560070"/>
              <a:gd name="connsiteX6" fmla="*/ 683100 w 1933303"/>
              <a:gd name="connsiteY6" fmla="*/ 560070 h 560070"/>
              <a:gd name="connsiteX7" fmla="*/ 0 w 1933303"/>
              <a:gd name="connsiteY7" fmla="*/ 560070 h 560070"/>
              <a:gd name="connsiteX8" fmla="*/ 0 w 1933303"/>
              <a:gd name="connsiteY8" fmla="*/ 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03" h="560070" extrusionOk="0">
                <a:moveTo>
                  <a:pt x="0" y="0"/>
                </a:moveTo>
                <a:cubicBezTo>
                  <a:pt x="202261" y="-31213"/>
                  <a:pt x="342224" y="12690"/>
                  <a:pt x="683100" y="0"/>
                </a:cubicBezTo>
                <a:cubicBezTo>
                  <a:pt x="1023976" y="-12690"/>
                  <a:pt x="1011823" y="26735"/>
                  <a:pt x="1327535" y="0"/>
                </a:cubicBezTo>
                <a:cubicBezTo>
                  <a:pt x="1643248" y="-26735"/>
                  <a:pt x="1764127" y="24758"/>
                  <a:pt x="1933303" y="0"/>
                </a:cubicBezTo>
                <a:cubicBezTo>
                  <a:pt x="1925525" y="211441"/>
                  <a:pt x="1909550" y="320696"/>
                  <a:pt x="1933303" y="560070"/>
                </a:cubicBezTo>
                <a:cubicBezTo>
                  <a:pt x="1613478" y="579928"/>
                  <a:pt x="1545931" y="558211"/>
                  <a:pt x="1288869" y="560070"/>
                </a:cubicBezTo>
                <a:cubicBezTo>
                  <a:pt x="1031807" y="561929"/>
                  <a:pt x="836231" y="554059"/>
                  <a:pt x="683100" y="560070"/>
                </a:cubicBezTo>
                <a:cubicBezTo>
                  <a:pt x="529969" y="566081"/>
                  <a:pt x="271477" y="573840"/>
                  <a:pt x="0" y="560070"/>
                </a:cubicBezTo>
                <a:cubicBezTo>
                  <a:pt x="15945" y="380306"/>
                  <a:pt x="-18517" y="17489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HR-MANAGEMENT 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35156A9-D183-46B9-99EE-A5111E965F55}"/>
              </a:ext>
            </a:extLst>
          </p:cNvPr>
          <p:cNvSpPr/>
          <p:nvPr/>
        </p:nvSpPr>
        <p:spPr>
          <a:xfrm>
            <a:off x="1515291" y="3735978"/>
            <a:ext cx="1933304" cy="560070"/>
          </a:xfrm>
          <a:custGeom>
            <a:avLst/>
            <a:gdLst>
              <a:gd name="connsiteX0" fmla="*/ 0 w 1933304"/>
              <a:gd name="connsiteY0" fmla="*/ 0 h 560070"/>
              <a:gd name="connsiteX1" fmla="*/ 683101 w 1933304"/>
              <a:gd name="connsiteY1" fmla="*/ 0 h 560070"/>
              <a:gd name="connsiteX2" fmla="*/ 1327535 w 1933304"/>
              <a:gd name="connsiteY2" fmla="*/ 0 h 560070"/>
              <a:gd name="connsiteX3" fmla="*/ 1933304 w 1933304"/>
              <a:gd name="connsiteY3" fmla="*/ 0 h 560070"/>
              <a:gd name="connsiteX4" fmla="*/ 1933304 w 1933304"/>
              <a:gd name="connsiteY4" fmla="*/ 560070 h 560070"/>
              <a:gd name="connsiteX5" fmla="*/ 1288869 w 1933304"/>
              <a:gd name="connsiteY5" fmla="*/ 560070 h 560070"/>
              <a:gd name="connsiteX6" fmla="*/ 683101 w 1933304"/>
              <a:gd name="connsiteY6" fmla="*/ 560070 h 560070"/>
              <a:gd name="connsiteX7" fmla="*/ 0 w 1933304"/>
              <a:gd name="connsiteY7" fmla="*/ 560070 h 560070"/>
              <a:gd name="connsiteX8" fmla="*/ 0 w 1933304"/>
              <a:gd name="connsiteY8" fmla="*/ 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04" h="560070" extrusionOk="0">
                <a:moveTo>
                  <a:pt x="0" y="0"/>
                </a:moveTo>
                <a:cubicBezTo>
                  <a:pt x="198448" y="-33791"/>
                  <a:pt x="545883" y="9521"/>
                  <a:pt x="683101" y="0"/>
                </a:cubicBezTo>
                <a:cubicBezTo>
                  <a:pt x="820319" y="-9521"/>
                  <a:pt x="1015439" y="26864"/>
                  <a:pt x="1327535" y="0"/>
                </a:cubicBezTo>
                <a:cubicBezTo>
                  <a:pt x="1639631" y="-26864"/>
                  <a:pt x="1759611" y="19949"/>
                  <a:pt x="1933304" y="0"/>
                </a:cubicBezTo>
                <a:cubicBezTo>
                  <a:pt x="1925526" y="211441"/>
                  <a:pt x="1909551" y="320696"/>
                  <a:pt x="1933304" y="560070"/>
                </a:cubicBezTo>
                <a:cubicBezTo>
                  <a:pt x="1614610" y="585531"/>
                  <a:pt x="1548222" y="558581"/>
                  <a:pt x="1288869" y="560070"/>
                </a:cubicBezTo>
                <a:cubicBezTo>
                  <a:pt x="1029517" y="561559"/>
                  <a:pt x="833213" y="552255"/>
                  <a:pt x="683101" y="560070"/>
                </a:cubicBezTo>
                <a:cubicBezTo>
                  <a:pt x="532989" y="567885"/>
                  <a:pt x="271642" y="579775"/>
                  <a:pt x="0" y="560070"/>
                </a:cubicBezTo>
                <a:cubicBezTo>
                  <a:pt x="15945" y="380306"/>
                  <a:pt x="-18517" y="17489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Economics</a:t>
            </a:r>
            <a:r>
              <a:rPr lang="ru-RU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Finances 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8EBD9DE-C9BF-4CA2-B6EF-7C54EE810B17}"/>
              </a:ext>
            </a:extLst>
          </p:cNvPr>
          <p:cNvSpPr/>
          <p:nvPr/>
        </p:nvSpPr>
        <p:spPr>
          <a:xfrm>
            <a:off x="3679371" y="2124892"/>
            <a:ext cx="1933303" cy="560070"/>
          </a:xfrm>
          <a:custGeom>
            <a:avLst/>
            <a:gdLst>
              <a:gd name="connsiteX0" fmla="*/ 0 w 1933303"/>
              <a:gd name="connsiteY0" fmla="*/ 0 h 560070"/>
              <a:gd name="connsiteX1" fmla="*/ 683100 w 1933303"/>
              <a:gd name="connsiteY1" fmla="*/ 0 h 560070"/>
              <a:gd name="connsiteX2" fmla="*/ 1327535 w 1933303"/>
              <a:gd name="connsiteY2" fmla="*/ 0 h 560070"/>
              <a:gd name="connsiteX3" fmla="*/ 1933303 w 1933303"/>
              <a:gd name="connsiteY3" fmla="*/ 0 h 560070"/>
              <a:gd name="connsiteX4" fmla="*/ 1933303 w 1933303"/>
              <a:gd name="connsiteY4" fmla="*/ 560070 h 560070"/>
              <a:gd name="connsiteX5" fmla="*/ 1288869 w 1933303"/>
              <a:gd name="connsiteY5" fmla="*/ 560070 h 560070"/>
              <a:gd name="connsiteX6" fmla="*/ 683100 w 1933303"/>
              <a:gd name="connsiteY6" fmla="*/ 560070 h 560070"/>
              <a:gd name="connsiteX7" fmla="*/ 0 w 1933303"/>
              <a:gd name="connsiteY7" fmla="*/ 560070 h 560070"/>
              <a:gd name="connsiteX8" fmla="*/ 0 w 1933303"/>
              <a:gd name="connsiteY8" fmla="*/ 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03" h="560070" extrusionOk="0">
                <a:moveTo>
                  <a:pt x="0" y="0"/>
                </a:moveTo>
                <a:cubicBezTo>
                  <a:pt x="202261" y="-31213"/>
                  <a:pt x="342224" y="12690"/>
                  <a:pt x="683100" y="0"/>
                </a:cubicBezTo>
                <a:cubicBezTo>
                  <a:pt x="1023976" y="-12690"/>
                  <a:pt x="1011823" y="26735"/>
                  <a:pt x="1327535" y="0"/>
                </a:cubicBezTo>
                <a:cubicBezTo>
                  <a:pt x="1643248" y="-26735"/>
                  <a:pt x="1764127" y="24758"/>
                  <a:pt x="1933303" y="0"/>
                </a:cubicBezTo>
                <a:cubicBezTo>
                  <a:pt x="1925525" y="211441"/>
                  <a:pt x="1909550" y="320696"/>
                  <a:pt x="1933303" y="560070"/>
                </a:cubicBezTo>
                <a:cubicBezTo>
                  <a:pt x="1613478" y="579928"/>
                  <a:pt x="1545931" y="558211"/>
                  <a:pt x="1288869" y="560070"/>
                </a:cubicBezTo>
                <a:cubicBezTo>
                  <a:pt x="1031807" y="561929"/>
                  <a:pt x="836231" y="554059"/>
                  <a:pt x="683100" y="560070"/>
                </a:cubicBezTo>
                <a:cubicBezTo>
                  <a:pt x="529969" y="566081"/>
                  <a:pt x="271477" y="573840"/>
                  <a:pt x="0" y="560070"/>
                </a:cubicBezTo>
                <a:cubicBezTo>
                  <a:pt x="15945" y="380306"/>
                  <a:pt x="-18517" y="17489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 MANAGEMENT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FC1209D-6608-4B34-B2B2-75D9562566F4}"/>
              </a:ext>
            </a:extLst>
          </p:cNvPr>
          <p:cNvSpPr/>
          <p:nvPr/>
        </p:nvSpPr>
        <p:spPr>
          <a:xfrm>
            <a:off x="3679371" y="2930435"/>
            <a:ext cx="1933303" cy="560070"/>
          </a:xfrm>
          <a:custGeom>
            <a:avLst/>
            <a:gdLst>
              <a:gd name="connsiteX0" fmla="*/ 0 w 1933303"/>
              <a:gd name="connsiteY0" fmla="*/ 0 h 560070"/>
              <a:gd name="connsiteX1" fmla="*/ 683100 w 1933303"/>
              <a:gd name="connsiteY1" fmla="*/ 0 h 560070"/>
              <a:gd name="connsiteX2" fmla="*/ 1327535 w 1933303"/>
              <a:gd name="connsiteY2" fmla="*/ 0 h 560070"/>
              <a:gd name="connsiteX3" fmla="*/ 1933303 w 1933303"/>
              <a:gd name="connsiteY3" fmla="*/ 0 h 560070"/>
              <a:gd name="connsiteX4" fmla="*/ 1933303 w 1933303"/>
              <a:gd name="connsiteY4" fmla="*/ 560070 h 560070"/>
              <a:gd name="connsiteX5" fmla="*/ 1288869 w 1933303"/>
              <a:gd name="connsiteY5" fmla="*/ 560070 h 560070"/>
              <a:gd name="connsiteX6" fmla="*/ 683100 w 1933303"/>
              <a:gd name="connsiteY6" fmla="*/ 560070 h 560070"/>
              <a:gd name="connsiteX7" fmla="*/ 0 w 1933303"/>
              <a:gd name="connsiteY7" fmla="*/ 560070 h 560070"/>
              <a:gd name="connsiteX8" fmla="*/ 0 w 1933303"/>
              <a:gd name="connsiteY8" fmla="*/ 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03" h="560070" extrusionOk="0">
                <a:moveTo>
                  <a:pt x="0" y="0"/>
                </a:moveTo>
                <a:cubicBezTo>
                  <a:pt x="202261" y="-31213"/>
                  <a:pt x="342224" y="12690"/>
                  <a:pt x="683100" y="0"/>
                </a:cubicBezTo>
                <a:cubicBezTo>
                  <a:pt x="1023976" y="-12690"/>
                  <a:pt x="1011823" y="26735"/>
                  <a:pt x="1327535" y="0"/>
                </a:cubicBezTo>
                <a:cubicBezTo>
                  <a:pt x="1643248" y="-26735"/>
                  <a:pt x="1764127" y="24758"/>
                  <a:pt x="1933303" y="0"/>
                </a:cubicBezTo>
                <a:cubicBezTo>
                  <a:pt x="1925525" y="211441"/>
                  <a:pt x="1909550" y="320696"/>
                  <a:pt x="1933303" y="560070"/>
                </a:cubicBezTo>
                <a:cubicBezTo>
                  <a:pt x="1613478" y="579928"/>
                  <a:pt x="1545931" y="558211"/>
                  <a:pt x="1288869" y="560070"/>
                </a:cubicBezTo>
                <a:cubicBezTo>
                  <a:pt x="1031807" y="561929"/>
                  <a:pt x="836231" y="554059"/>
                  <a:pt x="683100" y="560070"/>
                </a:cubicBezTo>
                <a:cubicBezTo>
                  <a:pt x="529969" y="566081"/>
                  <a:pt x="271477" y="573840"/>
                  <a:pt x="0" y="560070"/>
                </a:cubicBezTo>
                <a:cubicBezTo>
                  <a:pt x="15945" y="380306"/>
                  <a:pt x="-18517" y="17489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 MANAGEMENT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952CD3D-AE79-48F5-A5E6-BFDE6C058476}"/>
              </a:ext>
            </a:extLst>
          </p:cNvPr>
          <p:cNvSpPr/>
          <p:nvPr/>
        </p:nvSpPr>
        <p:spPr>
          <a:xfrm>
            <a:off x="3679371" y="3735978"/>
            <a:ext cx="1933304" cy="560070"/>
          </a:xfrm>
          <a:custGeom>
            <a:avLst/>
            <a:gdLst>
              <a:gd name="connsiteX0" fmla="*/ 0 w 1933304"/>
              <a:gd name="connsiteY0" fmla="*/ 0 h 560070"/>
              <a:gd name="connsiteX1" fmla="*/ 683101 w 1933304"/>
              <a:gd name="connsiteY1" fmla="*/ 0 h 560070"/>
              <a:gd name="connsiteX2" fmla="*/ 1327535 w 1933304"/>
              <a:gd name="connsiteY2" fmla="*/ 0 h 560070"/>
              <a:gd name="connsiteX3" fmla="*/ 1933304 w 1933304"/>
              <a:gd name="connsiteY3" fmla="*/ 0 h 560070"/>
              <a:gd name="connsiteX4" fmla="*/ 1933304 w 1933304"/>
              <a:gd name="connsiteY4" fmla="*/ 560070 h 560070"/>
              <a:gd name="connsiteX5" fmla="*/ 1288869 w 1933304"/>
              <a:gd name="connsiteY5" fmla="*/ 560070 h 560070"/>
              <a:gd name="connsiteX6" fmla="*/ 683101 w 1933304"/>
              <a:gd name="connsiteY6" fmla="*/ 560070 h 560070"/>
              <a:gd name="connsiteX7" fmla="*/ 0 w 1933304"/>
              <a:gd name="connsiteY7" fmla="*/ 560070 h 560070"/>
              <a:gd name="connsiteX8" fmla="*/ 0 w 1933304"/>
              <a:gd name="connsiteY8" fmla="*/ 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04" h="560070" extrusionOk="0">
                <a:moveTo>
                  <a:pt x="0" y="0"/>
                </a:moveTo>
                <a:cubicBezTo>
                  <a:pt x="198448" y="-33791"/>
                  <a:pt x="545883" y="9521"/>
                  <a:pt x="683101" y="0"/>
                </a:cubicBezTo>
                <a:cubicBezTo>
                  <a:pt x="820319" y="-9521"/>
                  <a:pt x="1015439" y="26864"/>
                  <a:pt x="1327535" y="0"/>
                </a:cubicBezTo>
                <a:cubicBezTo>
                  <a:pt x="1639631" y="-26864"/>
                  <a:pt x="1759611" y="19949"/>
                  <a:pt x="1933304" y="0"/>
                </a:cubicBezTo>
                <a:cubicBezTo>
                  <a:pt x="1925526" y="211441"/>
                  <a:pt x="1909551" y="320696"/>
                  <a:pt x="1933304" y="560070"/>
                </a:cubicBezTo>
                <a:cubicBezTo>
                  <a:pt x="1614610" y="585531"/>
                  <a:pt x="1548222" y="558581"/>
                  <a:pt x="1288869" y="560070"/>
                </a:cubicBezTo>
                <a:cubicBezTo>
                  <a:pt x="1029517" y="561559"/>
                  <a:pt x="833213" y="552255"/>
                  <a:pt x="683101" y="560070"/>
                </a:cubicBezTo>
                <a:cubicBezTo>
                  <a:pt x="532989" y="567885"/>
                  <a:pt x="271642" y="579775"/>
                  <a:pt x="0" y="560070"/>
                </a:cubicBezTo>
                <a:cubicBezTo>
                  <a:pt x="15945" y="380306"/>
                  <a:pt x="-18517" y="17489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SCIENCE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34DF298-C2E3-428E-82D1-A292AB188212}"/>
              </a:ext>
            </a:extLst>
          </p:cNvPr>
          <p:cNvSpPr/>
          <p:nvPr/>
        </p:nvSpPr>
        <p:spPr>
          <a:xfrm>
            <a:off x="5843450" y="2124892"/>
            <a:ext cx="1933303" cy="560070"/>
          </a:xfrm>
          <a:custGeom>
            <a:avLst/>
            <a:gdLst>
              <a:gd name="connsiteX0" fmla="*/ 0 w 1933303"/>
              <a:gd name="connsiteY0" fmla="*/ 0 h 560070"/>
              <a:gd name="connsiteX1" fmla="*/ 683100 w 1933303"/>
              <a:gd name="connsiteY1" fmla="*/ 0 h 560070"/>
              <a:gd name="connsiteX2" fmla="*/ 1327535 w 1933303"/>
              <a:gd name="connsiteY2" fmla="*/ 0 h 560070"/>
              <a:gd name="connsiteX3" fmla="*/ 1933303 w 1933303"/>
              <a:gd name="connsiteY3" fmla="*/ 0 h 560070"/>
              <a:gd name="connsiteX4" fmla="*/ 1933303 w 1933303"/>
              <a:gd name="connsiteY4" fmla="*/ 560070 h 560070"/>
              <a:gd name="connsiteX5" fmla="*/ 1288869 w 1933303"/>
              <a:gd name="connsiteY5" fmla="*/ 560070 h 560070"/>
              <a:gd name="connsiteX6" fmla="*/ 683100 w 1933303"/>
              <a:gd name="connsiteY6" fmla="*/ 560070 h 560070"/>
              <a:gd name="connsiteX7" fmla="*/ 0 w 1933303"/>
              <a:gd name="connsiteY7" fmla="*/ 560070 h 560070"/>
              <a:gd name="connsiteX8" fmla="*/ 0 w 1933303"/>
              <a:gd name="connsiteY8" fmla="*/ 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03" h="560070" extrusionOk="0">
                <a:moveTo>
                  <a:pt x="0" y="0"/>
                </a:moveTo>
                <a:cubicBezTo>
                  <a:pt x="202261" y="-31213"/>
                  <a:pt x="342224" y="12690"/>
                  <a:pt x="683100" y="0"/>
                </a:cubicBezTo>
                <a:cubicBezTo>
                  <a:pt x="1023976" y="-12690"/>
                  <a:pt x="1011823" y="26735"/>
                  <a:pt x="1327535" y="0"/>
                </a:cubicBezTo>
                <a:cubicBezTo>
                  <a:pt x="1643248" y="-26735"/>
                  <a:pt x="1764127" y="24758"/>
                  <a:pt x="1933303" y="0"/>
                </a:cubicBezTo>
                <a:cubicBezTo>
                  <a:pt x="1925525" y="211441"/>
                  <a:pt x="1909550" y="320696"/>
                  <a:pt x="1933303" y="560070"/>
                </a:cubicBezTo>
                <a:cubicBezTo>
                  <a:pt x="1613478" y="579928"/>
                  <a:pt x="1545931" y="558211"/>
                  <a:pt x="1288869" y="560070"/>
                </a:cubicBezTo>
                <a:cubicBezTo>
                  <a:pt x="1031807" y="561929"/>
                  <a:pt x="836231" y="554059"/>
                  <a:pt x="683100" y="560070"/>
                </a:cubicBezTo>
                <a:cubicBezTo>
                  <a:pt x="529969" y="566081"/>
                  <a:pt x="271477" y="573840"/>
                  <a:pt x="0" y="560070"/>
                </a:cubicBezTo>
                <a:cubicBezTo>
                  <a:pt x="15945" y="380306"/>
                  <a:pt x="-18517" y="17489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STRATEGY 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30CDBAE-88EC-4A64-A34B-5D045FCBE4F0}"/>
              </a:ext>
            </a:extLst>
          </p:cNvPr>
          <p:cNvSpPr/>
          <p:nvPr/>
        </p:nvSpPr>
        <p:spPr>
          <a:xfrm>
            <a:off x="5843450" y="2930435"/>
            <a:ext cx="1933303" cy="560070"/>
          </a:xfrm>
          <a:custGeom>
            <a:avLst/>
            <a:gdLst>
              <a:gd name="connsiteX0" fmla="*/ 0 w 1933303"/>
              <a:gd name="connsiteY0" fmla="*/ 0 h 560070"/>
              <a:gd name="connsiteX1" fmla="*/ 683100 w 1933303"/>
              <a:gd name="connsiteY1" fmla="*/ 0 h 560070"/>
              <a:gd name="connsiteX2" fmla="*/ 1327535 w 1933303"/>
              <a:gd name="connsiteY2" fmla="*/ 0 h 560070"/>
              <a:gd name="connsiteX3" fmla="*/ 1933303 w 1933303"/>
              <a:gd name="connsiteY3" fmla="*/ 0 h 560070"/>
              <a:gd name="connsiteX4" fmla="*/ 1933303 w 1933303"/>
              <a:gd name="connsiteY4" fmla="*/ 560070 h 560070"/>
              <a:gd name="connsiteX5" fmla="*/ 1288869 w 1933303"/>
              <a:gd name="connsiteY5" fmla="*/ 560070 h 560070"/>
              <a:gd name="connsiteX6" fmla="*/ 683100 w 1933303"/>
              <a:gd name="connsiteY6" fmla="*/ 560070 h 560070"/>
              <a:gd name="connsiteX7" fmla="*/ 0 w 1933303"/>
              <a:gd name="connsiteY7" fmla="*/ 560070 h 560070"/>
              <a:gd name="connsiteX8" fmla="*/ 0 w 1933303"/>
              <a:gd name="connsiteY8" fmla="*/ 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03" h="560070" extrusionOk="0">
                <a:moveTo>
                  <a:pt x="0" y="0"/>
                </a:moveTo>
                <a:cubicBezTo>
                  <a:pt x="202261" y="-31213"/>
                  <a:pt x="342224" y="12690"/>
                  <a:pt x="683100" y="0"/>
                </a:cubicBezTo>
                <a:cubicBezTo>
                  <a:pt x="1023976" y="-12690"/>
                  <a:pt x="1011823" y="26735"/>
                  <a:pt x="1327535" y="0"/>
                </a:cubicBezTo>
                <a:cubicBezTo>
                  <a:pt x="1643248" y="-26735"/>
                  <a:pt x="1764127" y="24758"/>
                  <a:pt x="1933303" y="0"/>
                </a:cubicBezTo>
                <a:cubicBezTo>
                  <a:pt x="1925525" y="211441"/>
                  <a:pt x="1909550" y="320696"/>
                  <a:pt x="1933303" y="560070"/>
                </a:cubicBezTo>
                <a:cubicBezTo>
                  <a:pt x="1613478" y="579928"/>
                  <a:pt x="1545931" y="558211"/>
                  <a:pt x="1288869" y="560070"/>
                </a:cubicBezTo>
                <a:cubicBezTo>
                  <a:pt x="1031807" y="561929"/>
                  <a:pt x="836231" y="554059"/>
                  <a:pt x="683100" y="560070"/>
                </a:cubicBezTo>
                <a:cubicBezTo>
                  <a:pt x="529969" y="566081"/>
                  <a:pt x="271477" y="573840"/>
                  <a:pt x="0" y="560070"/>
                </a:cubicBezTo>
                <a:cubicBezTo>
                  <a:pt x="15945" y="380306"/>
                  <a:pt x="-18517" y="17489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MARKETING</a:t>
            </a:r>
            <a:r>
              <a:rPr lang="ru-RU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SALES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3FD7E17-410A-4CEB-B7DE-5173571F9D4C}"/>
              </a:ext>
            </a:extLst>
          </p:cNvPr>
          <p:cNvSpPr/>
          <p:nvPr/>
        </p:nvSpPr>
        <p:spPr>
          <a:xfrm>
            <a:off x="5843450" y="3735978"/>
            <a:ext cx="1933304" cy="560070"/>
          </a:xfrm>
          <a:custGeom>
            <a:avLst/>
            <a:gdLst>
              <a:gd name="connsiteX0" fmla="*/ 0 w 1933304"/>
              <a:gd name="connsiteY0" fmla="*/ 0 h 560070"/>
              <a:gd name="connsiteX1" fmla="*/ 683101 w 1933304"/>
              <a:gd name="connsiteY1" fmla="*/ 0 h 560070"/>
              <a:gd name="connsiteX2" fmla="*/ 1327535 w 1933304"/>
              <a:gd name="connsiteY2" fmla="*/ 0 h 560070"/>
              <a:gd name="connsiteX3" fmla="*/ 1933304 w 1933304"/>
              <a:gd name="connsiteY3" fmla="*/ 0 h 560070"/>
              <a:gd name="connsiteX4" fmla="*/ 1933304 w 1933304"/>
              <a:gd name="connsiteY4" fmla="*/ 560070 h 560070"/>
              <a:gd name="connsiteX5" fmla="*/ 1288869 w 1933304"/>
              <a:gd name="connsiteY5" fmla="*/ 560070 h 560070"/>
              <a:gd name="connsiteX6" fmla="*/ 683101 w 1933304"/>
              <a:gd name="connsiteY6" fmla="*/ 560070 h 560070"/>
              <a:gd name="connsiteX7" fmla="*/ 0 w 1933304"/>
              <a:gd name="connsiteY7" fmla="*/ 560070 h 560070"/>
              <a:gd name="connsiteX8" fmla="*/ 0 w 1933304"/>
              <a:gd name="connsiteY8" fmla="*/ 0 h 5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3304" h="560070" extrusionOk="0">
                <a:moveTo>
                  <a:pt x="0" y="0"/>
                </a:moveTo>
                <a:cubicBezTo>
                  <a:pt x="198448" y="-33791"/>
                  <a:pt x="545883" y="9521"/>
                  <a:pt x="683101" y="0"/>
                </a:cubicBezTo>
                <a:cubicBezTo>
                  <a:pt x="820319" y="-9521"/>
                  <a:pt x="1015439" y="26864"/>
                  <a:pt x="1327535" y="0"/>
                </a:cubicBezTo>
                <a:cubicBezTo>
                  <a:pt x="1639631" y="-26864"/>
                  <a:pt x="1759611" y="19949"/>
                  <a:pt x="1933304" y="0"/>
                </a:cubicBezTo>
                <a:cubicBezTo>
                  <a:pt x="1925526" y="211441"/>
                  <a:pt x="1909551" y="320696"/>
                  <a:pt x="1933304" y="560070"/>
                </a:cubicBezTo>
                <a:cubicBezTo>
                  <a:pt x="1614610" y="585531"/>
                  <a:pt x="1548222" y="558581"/>
                  <a:pt x="1288869" y="560070"/>
                </a:cubicBezTo>
                <a:cubicBezTo>
                  <a:pt x="1029517" y="561559"/>
                  <a:pt x="833213" y="552255"/>
                  <a:pt x="683101" y="560070"/>
                </a:cubicBezTo>
                <a:cubicBezTo>
                  <a:pt x="532989" y="567885"/>
                  <a:pt x="271642" y="579775"/>
                  <a:pt x="0" y="560070"/>
                </a:cubicBezTo>
                <a:cubicBezTo>
                  <a:pt x="15945" y="380306"/>
                  <a:pt x="-18517" y="17489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PSYCOLOGY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0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18F82BD-E91D-4E22-9869-5F6EE9C3E305}"/>
              </a:ext>
            </a:extLst>
          </p:cNvPr>
          <p:cNvSpPr/>
          <p:nvPr/>
        </p:nvSpPr>
        <p:spPr>
          <a:xfrm>
            <a:off x="337458" y="1103643"/>
            <a:ext cx="4121331" cy="433795"/>
          </a:xfrm>
          <a:custGeom>
            <a:avLst/>
            <a:gdLst>
              <a:gd name="connsiteX0" fmla="*/ 0 w 4121331"/>
              <a:gd name="connsiteY0" fmla="*/ 0 h 433795"/>
              <a:gd name="connsiteX1" fmla="*/ 604462 w 4121331"/>
              <a:gd name="connsiteY1" fmla="*/ 0 h 433795"/>
              <a:gd name="connsiteX2" fmla="*/ 1250137 w 4121331"/>
              <a:gd name="connsiteY2" fmla="*/ 0 h 433795"/>
              <a:gd name="connsiteX3" fmla="*/ 1854599 w 4121331"/>
              <a:gd name="connsiteY3" fmla="*/ 0 h 433795"/>
              <a:gd name="connsiteX4" fmla="*/ 2500274 w 4121331"/>
              <a:gd name="connsiteY4" fmla="*/ 0 h 433795"/>
              <a:gd name="connsiteX5" fmla="*/ 3145949 w 4121331"/>
              <a:gd name="connsiteY5" fmla="*/ 0 h 433795"/>
              <a:gd name="connsiteX6" fmla="*/ 4121331 w 4121331"/>
              <a:gd name="connsiteY6" fmla="*/ 0 h 433795"/>
              <a:gd name="connsiteX7" fmla="*/ 4121331 w 4121331"/>
              <a:gd name="connsiteY7" fmla="*/ 433795 h 433795"/>
              <a:gd name="connsiteX8" fmla="*/ 3558082 w 4121331"/>
              <a:gd name="connsiteY8" fmla="*/ 433795 h 433795"/>
              <a:gd name="connsiteX9" fmla="*/ 2912407 w 4121331"/>
              <a:gd name="connsiteY9" fmla="*/ 433795 h 433795"/>
              <a:gd name="connsiteX10" fmla="*/ 2225519 w 4121331"/>
              <a:gd name="connsiteY10" fmla="*/ 433795 h 433795"/>
              <a:gd name="connsiteX11" fmla="*/ 1579844 w 4121331"/>
              <a:gd name="connsiteY11" fmla="*/ 433795 h 433795"/>
              <a:gd name="connsiteX12" fmla="*/ 851742 w 4121331"/>
              <a:gd name="connsiteY12" fmla="*/ 433795 h 433795"/>
              <a:gd name="connsiteX13" fmla="*/ 0 w 4121331"/>
              <a:gd name="connsiteY13" fmla="*/ 433795 h 433795"/>
              <a:gd name="connsiteX14" fmla="*/ 0 w 4121331"/>
              <a:gd name="connsiteY14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1331" h="433795" extrusionOk="0">
                <a:moveTo>
                  <a:pt x="0" y="0"/>
                </a:moveTo>
                <a:cubicBezTo>
                  <a:pt x="240779" y="-3481"/>
                  <a:pt x="348723" y="16291"/>
                  <a:pt x="604462" y="0"/>
                </a:cubicBezTo>
                <a:cubicBezTo>
                  <a:pt x="860201" y="-16291"/>
                  <a:pt x="1052475" y="250"/>
                  <a:pt x="1250137" y="0"/>
                </a:cubicBezTo>
                <a:cubicBezTo>
                  <a:pt x="1447799" y="-250"/>
                  <a:pt x="1681508" y="12896"/>
                  <a:pt x="1854599" y="0"/>
                </a:cubicBezTo>
                <a:cubicBezTo>
                  <a:pt x="2027690" y="-12896"/>
                  <a:pt x="2312478" y="-31067"/>
                  <a:pt x="2500274" y="0"/>
                </a:cubicBezTo>
                <a:cubicBezTo>
                  <a:pt x="2688070" y="31067"/>
                  <a:pt x="2975941" y="-4026"/>
                  <a:pt x="3145949" y="0"/>
                </a:cubicBezTo>
                <a:cubicBezTo>
                  <a:pt x="3315957" y="4026"/>
                  <a:pt x="3887769" y="28538"/>
                  <a:pt x="4121331" y="0"/>
                </a:cubicBezTo>
                <a:cubicBezTo>
                  <a:pt x="4111173" y="195411"/>
                  <a:pt x="4126804" y="299411"/>
                  <a:pt x="4121331" y="433795"/>
                </a:cubicBezTo>
                <a:cubicBezTo>
                  <a:pt x="3855937" y="455890"/>
                  <a:pt x="3808476" y="428883"/>
                  <a:pt x="3558082" y="433795"/>
                </a:cubicBezTo>
                <a:cubicBezTo>
                  <a:pt x="3307688" y="438707"/>
                  <a:pt x="3117927" y="454806"/>
                  <a:pt x="2912407" y="433795"/>
                </a:cubicBezTo>
                <a:cubicBezTo>
                  <a:pt x="2706888" y="412784"/>
                  <a:pt x="2377015" y="467378"/>
                  <a:pt x="2225519" y="433795"/>
                </a:cubicBezTo>
                <a:cubicBezTo>
                  <a:pt x="2074023" y="400212"/>
                  <a:pt x="1824243" y="449463"/>
                  <a:pt x="1579844" y="433795"/>
                </a:cubicBezTo>
                <a:cubicBezTo>
                  <a:pt x="1335446" y="418127"/>
                  <a:pt x="1006741" y="462884"/>
                  <a:pt x="851742" y="433795"/>
                </a:cubicBezTo>
                <a:cubicBezTo>
                  <a:pt x="696743" y="404706"/>
                  <a:pt x="222220" y="413668"/>
                  <a:pt x="0" y="433795"/>
                </a:cubicBezTo>
                <a:cubicBezTo>
                  <a:pt x="-20475" y="290832"/>
                  <a:pt x="-5997" y="94560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0104528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5.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Distance learning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system</a:t>
            </a:r>
            <a:endParaRPr lang="ru-RU" sz="1600" b="1" dirty="0" smtClean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1" name="Google Shape;273;p7">
            <a:extLst>
              <a:ext uri="{FF2B5EF4-FFF2-40B4-BE49-F238E27FC236}">
                <a16:creationId xmlns:a16="http://schemas.microsoft.com/office/drawing/2014/main" xmlns="" id="{FC301513-52DA-4FAC-B638-7F96A0074BB1}"/>
              </a:ext>
            </a:extLst>
          </p:cNvPr>
          <p:cNvSpPr txBox="1"/>
          <p:nvPr/>
        </p:nvSpPr>
        <p:spPr>
          <a:xfrm>
            <a:off x="539219" y="1666057"/>
            <a:ext cx="2607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en-US" sz="1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Executives</a:t>
            </a:r>
            <a:endParaRPr sz="1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74;p7">
            <a:extLst>
              <a:ext uri="{FF2B5EF4-FFF2-40B4-BE49-F238E27FC236}">
                <a16:creationId xmlns:a16="http://schemas.microsoft.com/office/drawing/2014/main" xmlns="" id="{982F9639-77F6-4959-9127-2D36E0257C5B}"/>
              </a:ext>
            </a:extLst>
          </p:cNvPr>
          <p:cNvSpPr txBox="1"/>
          <p:nvPr/>
        </p:nvSpPr>
        <p:spPr>
          <a:xfrm>
            <a:off x="3352247" y="1663955"/>
            <a:ext cx="2607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HR-</a:t>
            </a:r>
            <a:r>
              <a:rPr lang="en-US" sz="16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MANAGERS </a:t>
            </a:r>
            <a:endParaRPr sz="1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5;p7">
            <a:extLst>
              <a:ext uri="{FF2B5EF4-FFF2-40B4-BE49-F238E27FC236}">
                <a16:creationId xmlns:a16="http://schemas.microsoft.com/office/drawing/2014/main" xmlns="" id="{6E03A378-D115-4138-90CE-8238DA20177C}"/>
              </a:ext>
            </a:extLst>
          </p:cNvPr>
          <p:cNvSpPr txBox="1"/>
          <p:nvPr/>
        </p:nvSpPr>
        <p:spPr>
          <a:xfrm>
            <a:off x="6165275" y="1659898"/>
            <a:ext cx="24174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en-US" sz="1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Workforce</a:t>
            </a:r>
            <a:endParaRPr sz="1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76;p7">
            <a:extLst>
              <a:ext uri="{FF2B5EF4-FFF2-40B4-BE49-F238E27FC236}">
                <a16:creationId xmlns:a16="http://schemas.microsoft.com/office/drawing/2014/main" xmlns="" id="{AE36F205-48A9-486B-B8E0-C3C53521D343}"/>
              </a:ext>
            </a:extLst>
          </p:cNvPr>
          <p:cNvSpPr/>
          <p:nvPr/>
        </p:nvSpPr>
        <p:spPr>
          <a:xfrm>
            <a:off x="7119552" y="1966341"/>
            <a:ext cx="1485229" cy="223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Ability to take courses "in </a:t>
            </a: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parts“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Online </a:t>
            </a: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7" lvl="0" indent="-128587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Remote access to knowledge </a:t>
            </a: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24/7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marR="0" lvl="0" indent="-128588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b="0" i="0" u="none" strike="noStrike" cap="none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Training line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All certificates in the "</a:t>
            </a: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Cabinet“ </a:t>
            </a:r>
            <a:endParaRPr sz="1000" b="0" i="0" u="none" strike="noStrike" cap="none" dirty="0">
              <a:solidFill>
                <a:srgbClr val="1234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marR="0" lvl="0" indent="-128588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b="0" i="0" u="none" strike="noStrike" cap="none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Notification about start of the training 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Summaries  of </a:t>
            </a: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all the </a:t>
            </a: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books  in </a:t>
            </a:r>
            <a:r>
              <a:rPr lang="ru-RU" sz="1000" b="0" i="0" u="none" strike="noStrike" cap="none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000" b="0" i="0" u="none" strike="noStrike" cap="none" dirty="0" err="1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ru-RU" sz="1000" b="0" i="0" u="none" strike="noStrike" cap="none" dirty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000" b="0" i="0" u="none" strike="noStrike" cap="none" dirty="0" err="1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r>
              <a:rPr lang="ru-RU" sz="1000" b="0" i="0" u="none" strike="noStrike" cap="none" dirty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7;p7">
            <a:extLst>
              <a:ext uri="{FF2B5EF4-FFF2-40B4-BE49-F238E27FC236}">
                <a16:creationId xmlns:a16="http://schemas.microsoft.com/office/drawing/2014/main" xmlns="" id="{5E9E8031-6B08-415A-8005-A6C6CE392CF2}"/>
              </a:ext>
            </a:extLst>
          </p:cNvPr>
          <p:cNvSpPr/>
          <p:nvPr/>
        </p:nvSpPr>
        <p:spPr>
          <a:xfrm>
            <a:off x="1047709" y="1998452"/>
            <a:ext cx="1826120" cy="233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Employee training </a:t>
            </a: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Plan-fact of the training </a:t>
            </a: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budget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ru-RU" sz="1050" b="0" i="0" u="none" strike="noStrike" cap="none" dirty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compliance of employees with the current </a:t>
            </a: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position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Reduction of travel </a:t>
            </a: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expenses</a:t>
            </a:r>
            <a:endParaRPr sz="1050" b="0" i="0" u="none" strike="noStrike" cap="none" dirty="0">
              <a:solidFill>
                <a:srgbClr val="12347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The appointment books of employees, monitoring of reading </a:t>
            </a: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Generating reports based on the specified </a:t>
            </a:r>
            <a:r>
              <a:rPr lang="en-US" sz="105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templates</a:t>
            </a:r>
            <a:endParaRPr sz="1050" b="0" i="0" u="none" strike="noStrike" cap="none" dirty="0">
              <a:solidFill>
                <a:srgbClr val="1234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78;p7">
            <a:extLst>
              <a:ext uri="{FF2B5EF4-FFF2-40B4-BE49-F238E27FC236}">
                <a16:creationId xmlns:a16="http://schemas.microsoft.com/office/drawing/2014/main" xmlns="" id="{2F07CF6B-64F5-4D8B-AD4C-CE88244BF401}"/>
              </a:ext>
            </a:extLst>
          </p:cNvPr>
          <p:cNvSpPr/>
          <p:nvPr/>
        </p:nvSpPr>
        <p:spPr>
          <a:xfrm>
            <a:off x="4162697" y="2002655"/>
            <a:ext cx="1584960" cy="223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Online and offline training </a:t>
            </a: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courses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Training statistics in monetary and physical </a:t>
            </a: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terms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Full database of professional directions, positions, training programs, tests, </a:t>
            </a: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coaches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588" lvl="0" indent="-128588">
              <a:lnSpc>
                <a:spcPct val="107000"/>
              </a:lnSpc>
              <a:buClr>
                <a:srgbClr val="12347B"/>
              </a:buClr>
              <a:buSzPts val="1200"/>
              <a:buFont typeface="Noto Sans Symbols"/>
              <a:buChar char="✔"/>
            </a:pP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Communication courses with a matrix of </a:t>
            </a:r>
            <a:r>
              <a:rPr lang="en-US" sz="1000" dirty="0" smtClean="0">
                <a:solidFill>
                  <a:srgbClr val="12347B"/>
                </a:solidFill>
                <a:latin typeface="Calibri"/>
                <a:ea typeface="Calibri"/>
                <a:cs typeface="Calibri"/>
                <a:sym typeface="Calibri"/>
              </a:rPr>
              <a:t>competencies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13;p3">
            <a:extLst>
              <a:ext uri="{FF2B5EF4-FFF2-40B4-BE49-F238E27FC236}">
                <a16:creationId xmlns:a16="http://schemas.microsoft.com/office/drawing/2014/main" xmlns="" id="{CE903428-32D2-4060-B12B-5A6FF55483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995" y="1924215"/>
            <a:ext cx="701714" cy="2646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7;p3">
            <a:extLst>
              <a:ext uri="{FF2B5EF4-FFF2-40B4-BE49-F238E27FC236}">
                <a16:creationId xmlns:a16="http://schemas.microsoft.com/office/drawing/2014/main" xmlns="" id="{26FF2635-3D43-42A5-AFCD-98037CFDBD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319" y="1970156"/>
            <a:ext cx="678378" cy="25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4;p3">
            <a:extLst>
              <a:ext uri="{FF2B5EF4-FFF2-40B4-BE49-F238E27FC236}">
                <a16:creationId xmlns:a16="http://schemas.microsoft.com/office/drawing/2014/main" xmlns="" id="{C1868F17-8D3D-4B23-8439-D5724790A8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3561" y="1966341"/>
            <a:ext cx="1057705" cy="2685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3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ADVANTAGES  OF VIRTUAL  SCHOOL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A75CABD-245A-4CF4-865E-60DF4B5EC309}"/>
              </a:ext>
            </a:extLst>
          </p:cNvPr>
          <p:cNvSpPr/>
          <p:nvPr/>
        </p:nvSpPr>
        <p:spPr>
          <a:xfrm>
            <a:off x="548635" y="1081130"/>
            <a:ext cx="2412280" cy="700906"/>
          </a:xfrm>
          <a:custGeom>
            <a:avLst/>
            <a:gdLst>
              <a:gd name="connsiteX0" fmla="*/ 0 w 2412280"/>
              <a:gd name="connsiteY0" fmla="*/ 0 h 700906"/>
              <a:gd name="connsiteX1" fmla="*/ 530702 w 2412280"/>
              <a:gd name="connsiteY1" fmla="*/ 0 h 700906"/>
              <a:gd name="connsiteX2" fmla="*/ 1085526 w 2412280"/>
              <a:gd name="connsiteY2" fmla="*/ 0 h 700906"/>
              <a:gd name="connsiteX3" fmla="*/ 1736842 w 2412280"/>
              <a:gd name="connsiteY3" fmla="*/ 0 h 700906"/>
              <a:gd name="connsiteX4" fmla="*/ 2412280 w 2412280"/>
              <a:gd name="connsiteY4" fmla="*/ 0 h 700906"/>
              <a:gd name="connsiteX5" fmla="*/ 2412280 w 2412280"/>
              <a:gd name="connsiteY5" fmla="*/ 350453 h 700906"/>
              <a:gd name="connsiteX6" fmla="*/ 2412280 w 2412280"/>
              <a:gd name="connsiteY6" fmla="*/ 700906 h 700906"/>
              <a:gd name="connsiteX7" fmla="*/ 1881578 w 2412280"/>
              <a:gd name="connsiteY7" fmla="*/ 700906 h 700906"/>
              <a:gd name="connsiteX8" fmla="*/ 1326754 w 2412280"/>
              <a:gd name="connsiteY8" fmla="*/ 700906 h 700906"/>
              <a:gd name="connsiteX9" fmla="*/ 675438 w 2412280"/>
              <a:gd name="connsiteY9" fmla="*/ 700906 h 700906"/>
              <a:gd name="connsiteX10" fmla="*/ 0 w 2412280"/>
              <a:gd name="connsiteY10" fmla="*/ 700906 h 700906"/>
              <a:gd name="connsiteX11" fmla="*/ 0 w 2412280"/>
              <a:gd name="connsiteY11" fmla="*/ 350453 h 700906"/>
              <a:gd name="connsiteX12" fmla="*/ 0 w 2412280"/>
              <a:gd name="connsiteY12" fmla="*/ 0 h 7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2280" h="700906" extrusionOk="0">
                <a:moveTo>
                  <a:pt x="0" y="0"/>
                </a:moveTo>
                <a:cubicBezTo>
                  <a:pt x="216348" y="25015"/>
                  <a:pt x="303495" y="-7725"/>
                  <a:pt x="530702" y="0"/>
                </a:cubicBezTo>
                <a:cubicBezTo>
                  <a:pt x="757909" y="7725"/>
                  <a:pt x="821134" y="-9684"/>
                  <a:pt x="1085526" y="0"/>
                </a:cubicBezTo>
                <a:cubicBezTo>
                  <a:pt x="1349918" y="9684"/>
                  <a:pt x="1546155" y="-6085"/>
                  <a:pt x="1736842" y="0"/>
                </a:cubicBezTo>
                <a:cubicBezTo>
                  <a:pt x="1927529" y="6085"/>
                  <a:pt x="2146069" y="-151"/>
                  <a:pt x="2412280" y="0"/>
                </a:cubicBezTo>
                <a:cubicBezTo>
                  <a:pt x="2415731" y="157743"/>
                  <a:pt x="2396705" y="192323"/>
                  <a:pt x="2412280" y="350453"/>
                </a:cubicBezTo>
                <a:cubicBezTo>
                  <a:pt x="2427855" y="508583"/>
                  <a:pt x="2411637" y="602760"/>
                  <a:pt x="2412280" y="700906"/>
                </a:cubicBezTo>
                <a:cubicBezTo>
                  <a:pt x="2267849" y="690329"/>
                  <a:pt x="2079699" y="723196"/>
                  <a:pt x="1881578" y="700906"/>
                </a:cubicBezTo>
                <a:cubicBezTo>
                  <a:pt x="1683457" y="678616"/>
                  <a:pt x="1473226" y="713100"/>
                  <a:pt x="1326754" y="700906"/>
                </a:cubicBezTo>
                <a:cubicBezTo>
                  <a:pt x="1180282" y="688712"/>
                  <a:pt x="969222" y="719529"/>
                  <a:pt x="675438" y="700906"/>
                </a:cubicBezTo>
                <a:cubicBezTo>
                  <a:pt x="381654" y="682283"/>
                  <a:pt x="228718" y="728418"/>
                  <a:pt x="0" y="700906"/>
                </a:cubicBezTo>
                <a:cubicBezTo>
                  <a:pt x="16788" y="533502"/>
                  <a:pt x="-5005" y="463083"/>
                  <a:pt x="0" y="350453"/>
                </a:cubicBezTo>
                <a:cubicBezTo>
                  <a:pt x="5005" y="237823"/>
                  <a:pt x="-7930" y="88978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in specialized and corporate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programs</a:t>
            </a:r>
            <a:endParaRPr lang="ru-RU" sz="11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BB6CAF4-C187-4FCD-85E8-C044B298A88F}"/>
              </a:ext>
            </a:extLst>
          </p:cNvPr>
          <p:cNvSpPr/>
          <p:nvPr/>
        </p:nvSpPr>
        <p:spPr>
          <a:xfrm>
            <a:off x="548635" y="1874132"/>
            <a:ext cx="2394860" cy="558099"/>
          </a:xfrm>
          <a:custGeom>
            <a:avLst/>
            <a:gdLst>
              <a:gd name="connsiteX0" fmla="*/ 0 w 2394860"/>
              <a:gd name="connsiteY0" fmla="*/ 0 h 558099"/>
              <a:gd name="connsiteX1" fmla="*/ 550818 w 2394860"/>
              <a:gd name="connsiteY1" fmla="*/ 0 h 558099"/>
              <a:gd name="connsiteX2" fmla="*/ 1197430 w 2394860"/>
              <a:gd name="connsiteY2" fmla="*/ 0 h 558099"/>
              <a:gd name="connsiteX3" fmla="*/ 1844042 w 2394860"/>
              <a:gd name="connsiteY3" fmla="*/ 0 h 558099"/>
              <a:gd name="connsiteX4" fmla="*/ 2394860 w 2394860"/>
              <a:gd name="connsiteY4" fmla="*/ 0 h 558099"/>
              <a:gd name="connsiteX5" fmla="*/ 2394860 w 2394860"/>
              <a:gd name="connsiteY5" fmla="*/ 558099 h 558099"/>
              <a:gd name="connsiteX6" fmla="*/ 1772196 w 2394860"/>
              <a:gd name="connsiteY6" fmla="*/ 558099 h 558099"/>
              <a:gd name="connsiteX7" fmla="*/ 1221379 w 2394860"/>
              <a:gd name="connsiteY7" fmla="*/ 558099 h 558099"/>
              <a:gd name="connsiteX8" fmla="*/ 646612 w 2394860"/>
              <a:gd name="connsiteY8" fmla="*/ 558099 h 558099"/>
              <a:gd name="connsiteX9" fmla="*/ 0 w 2394860"/>
              <a:gd name="connsiteY9" fmla="*/ 558099 h 558099"/>
              <a:gd name="connsiteX10" fmla="*/ 0 w 2394860"/>
              <a:gd name="connsiteY10" fmla="*/ 0 h 55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4860" h="558099" extrusionOk="0">
                <a:moveTo>
                  <a:pt x="0" y="0"/>
                </a:moveTo>
                <a:cubicBezTo>
                  <a:pt x="219690" y="23871"/>
                  <a:pt x="352362" y="-10005"/>
                  <a:pt x="550818" y="0"/>
                </a:cubicBezTo>
                <a:cubicBezTo>
                  <a:pt x="749274" y="10005"/>
                  <a:pt x="935793" y="8098"/>
                  <a:pt x="1197430" y="0"/>
                </a:cubicBezTo>
                <a:cubicBezTo>
                  <a:pt x="1459067" y="-8098"/>
                  <a:pt x="1676761" y="26741"/>
                  <a:pt x="1844042" y="0"/>
                </a:cubicBezTo>
                <a:cubicBezTo>
                  <a:pt x="2011323" y="-26741"/>
                  <a:pt x="2199100" y="17698"/>
                  <a:pt x="2394860" y="0"/>
                </a:cubicBezTo>
                <a:cubicBezTo>
                  <a:pt x="2382470" y="167641"/>
                  <a:pt x="2389106" y="295971"/>
                  <a:pt x="2394860" y="558099"/>
                </a:cubicBezTo>
                <a:cubicBezTo>
                  <a:pt x="2129163" y="576794"/>
                  <a:pt x="1940827" y="546233"/>
                  <a:pt x="1772196" y="558099"/>
                </a:cubicBezTo>
                <a:cubicBezTo>
                  <a:pt x="1603565" y="569965"/>
                  <a:pt x="1492224" y="551783"/>
                  <a:pt x="1221379" y="558099"/>
                </a:cubicBezTo>
                <a:cubicBezTo>
                  <a:pt x="950534" y="564415"/>
                  <a:pt x="886672" y="539908"/>
                  <a:pt x="646612" y="558099"/>
                </a:cubicBezTo>
                <a:cubicBezTo>
                  <a:pt x="406552" y="576290"/>
                  <a:pt x="189772" y="588291"/>
                  <a:pt x="0" y="558099"/>
                </a:cubicBezTo>
                <a:cubicBezTo>
                  <a:pt x="11219" y="441422"/>
                  <a:pt x="-25230" y="230270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0555706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2.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programs of KNU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partners</a:t>
            </a:r>
            <a:endParaRPr lang="ru-RU" sz="11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38F86FF-AF97-47AC-B490-8CD861691256}"/>
              </a:ext>
            </a:extLst>
          </p:cNvPr>
          <p:cNvSpPr/>
          <p:nvPr/>
        </p:nvSpPr>
        <p:spPr>
          <a:xfrm>
            <a:off x="566056" y="2487387"/>
            <a:ext cx="2394860" cy="700906"/>
          </a:xfrm>
          <a:custGeom>
            <a:avLst/>
            <a:gdLst>
              <a:gd name="connsiteX0" fmla="*/ 0 w 2394860"/>
              <a:gd name="connsiteY0" fmla="*/ 0 h 700906"/>
              <a:gd name="connsiteX1" fmla="*/ 598715 w 2394860"/>
              <a:gd name="connsiteY1" fmla="*/ 0 h 700906"/>
              <a:gd name="connsiteX2" fmla="*/ 1149533 w 2394860"/>
              <a:gd name="connsiteY2" fmla="*/ 0 h 700906"/>
              <a:gd name="connsiteX3" fmla="*/ 1796145 w 2394860"/>
              <a:gd name="connsiteY3" fmla="*/ 0 h 700906"/>
              <a:gd name="connsiteX4" fmla="*/ 2394860 w 2394860"/>
              <a:gd name="connsiteY4" fmla="*/ 0 h 700906"/>
              <a:gd name="connsiteX5" fmla="*/ 2394860 w 2394860"/>
              <a:gd name="connsiteY5" fmla="*/ 343444 h 700906"/>
              <a:gd name="connsiteX6" fmla="*/ 2394860 w 2394860"/>
              <a:gd name="connsiteY6" fmla="*/ 700906 h 700906"/>
              <a:gd name="connsiteX7" fmla="*/ 1748248 w 2394860"/>
              <a:gd name="connsiteY7" fmla="*/ 700906 h 700906"/>
              <a:gd name="connsiteX8" fmla="*/ 1221379 w 2394860"/>
              <a:gd name="connsiteY8" fmla="*/ 700906 h 700906"/>
              <a:gd name="connsiteX9" fmla="*/ 694509 w 2394860"/>
              <a:gd name="connsiteY9" fmla="*/ 700906 h 700906"/>
              <a:gd name="connsiteX10" fmla="*/ 0 w 2394860"/>
              <a:gd name="connsiteY10" fmla="*/ 700906 h 700906"/>
              <a:gd name="connsiteX11" fmla="*/ 0 w 2394860"/>
              <a:gd name="connsiteY11" fmla="*/ 336435 h 700906"/>
              <a:gd name="connsiteX12" fmla="*/ 0 w 2394860"/>
              <a:gd name="connsiteY12" fmla="*/ 0 h 7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4860" h="700906" extrusionOk="0">
                <a:moveTo>
                  <a:pt x="0" y="0"/>
                </a:moveTo>
                <a:cubicBezTo>
                  <a:pt x="212131" y="24274"/>
                  <a:pt x="372083" y="-2692"/>
                  <a:pt x="598715" y="0"/>
                </a:cubicBezTo>
                <a:cubicBezTo>
                  <a:pt x="825348" y="2692"/>
                  <a:pt x="887644" y="26132"/>
                  <a:pt x="1149533" y="0"/>
                </a:cubicBezTo>
                <a:cubicBezTo>
                  <a:pt x="1411422" y="-26132"/>
                  <a:pt x="1533386" y="-7640"/>
                  <a:pt x="1796145" y="0"/>
                </a:cubicBezTo>
                <a:cubicBezTo>
                  <a:pt x="2058904" y="7640"/>
                  <a:pt x="2189340" y="14767"/>
                  <a:pt x="2394860" y="0"/>
                </a:cubicBezTo>
                <a:cubicBezTo>
                  <a:pt x="2406382" y="167610"/>
                  <a:pt x="2391192" y="255515"/>
                  <a:pt x="2394860" y="343444"/>
                </a:cubicBezTo>
                <a:cubicBezTo>
                  <a:pt x="2398528" y="431373"/>
                  <a:pt x="2408038" y="581552"/>
                  <a:pt x="2394860" y="700906"/>
                </a:cubicBezTo>
                <a:cubicBezTo>
                  <a:pt x="2117049" y="703503"/>
                  <a:pt x="1983397" y="669356"/>
                  <a:pt x="1748248" y="700906"/>
                </a:cubicBezTo>
                <a:cubicBezTo>
                  <a:pt x="1513099" y="732456"/>
                  <a:pt x="1361011" y="725758"/>
                  <a:pt x="1221379" y="700906"/>
                </a:cubicBezTo>
                <a:cubicBezTo>
                  <a:pt x="1081747" y="676054"/>
                  <a:pt x="843773" y="694177"/>
                  <a:pt x="694509" y="700906"/>
                </a:cubicBezTo>
                <a:cubicBezTo>
                  <a:pt x="545245" y="707636"/>
                  <a:pt x="325712" y="679911"/>
                  <a:pt x="0" y="700906"/>
                </a:cubicBezTo>
                <a:cubicBezTo>
                  <a:pt x="5837" y="608969"/>
                  <a:pt x="6196" y="419131"/>
                  <a:pt x="0" y="336435"/>
                </a:cubicBezTo>
                <a:cubicBezTo>
                  <a:pt x="-6196" y="253739"/>
                  <a:pt x="13535" y="153965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1353574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3.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Electronic materials and courses developed by the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KNU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for the employees of </a:t>
            </a:r>
            <a:r>
              <a:rPr lang="en-US" sz="1100" b="1" dirty="0" err="1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Kazatomprom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endParaRPr lang="ru-RU" sz="11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4E6AE02-1B67-4147-96B5-DC411984563A}"/>
              </a:ext>
            </a:extLst>
          </p:cNvPr>
          <p:cNvSpPr/>
          <p:nvPr/>
        </p:nvSpPr>
        <p:spPr>
          <a:xfrm>
            <a:off x="566056" y="3243449"/>
            <a:ext cx="2394860" cy="414151"/>
          </a:xfrm>
          <a:custGeom>
            <a:avLst/>
            <a:gdLst>
              <a:gd name="connsiteX0" fmla="*/ 0 w 2394860"/>
              <a:gd name="connsiteY0" fmla="*/ 0 h 414151"/>
              <a:gd name="connsiteX1" fmla="*/ 550818 w 2394860"/>
              <a:gd name="connsiteY1" fmla="*/ 0 h 414151"/>
              <a:gd name="connsiteX2" fmla="*/ 1125584 w 2394860"/>
              <a:gd name="connsiteY2" fmla="*/ 0 h 414151"/>
              <a:gd name="connsiteX3" fmla="*/ 1676402 w 2394860"/>
              <a:gd name="connsiteY3" fmla="*/ 0 h 414151"/>
              <a:gd name="connsiteX4" fmla="*/ 2394860 w 2394860"/>
              <a:gd name="connsiteY4" fmla="*/ 0 h 414151"/>
              <a:gd name="connsiteX5" fmla="*/ 2394860 w 2394860"/>
              <a:gd name="connsiteY5" fmla="*/ 414151 h 414151"/>
              <a:gd name="connsiteX6" fmla="*/ 1820094 w 2394860"/>
              <a:gd name="connsiteY6" fmla="*/ 414151 h 414151"/>
              <a:gd name="connsiteX7" fmla="*/ 1221379 w 2394860"/>
              <a:gd name="connsiteY7" fmla="*/ 414151 h 414151"/>
              <a:gd name="connsiteX8" fmla="*/ 622664 w 2394860"/>
              <a:gd name="connsiteY8" fmla="*/ 414151 h 414151"/>
              <a:gd name="connsiteX9" fmla="*/ 0 w 2394860"/>
              <a:gd name="connsiteY9" fmla="*/ 414151 h 414151"/>
              <a:gd name="connsiteX10" fmla="*/ 0 w 2394860"/>
              <a:gd name="connsiteY10" fmla="*/ 0 h 41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4860" h="414151" extrusionOk="0">
                <a:moveTo>
                  <a:pt x="0" y="0"/>
                </a:moveTo>
                <a:cubicBezTo>
                  <a:pt x="224877" y="-8055"/>
                  <a:pt x="355583" y="-4177"/>
                  <a:pt x="550818" y="0"/>
                </a:cubicBezTo>
                <a:cubicBezTo>
                  <a:pt x="746053" y="4177"/>
                  <a:pt x="847757" y="1918"/>
                  <a:pt x="1125584" y="0"/>
                </a:cubicBezTo>
                <a:cubicBezTo>
                  <a:pt x="1403411" y="-1918"/>
                  <a:pt x="1415397" y="9842"/>
                  <a:pt x="1676402" y="0"/>
                </a:cubicBezTo>
                <a:cubicBezTo>
                  <a:pt x="1937407" y="-9842"/>
                  <a:pt x="2158476" y="25562"/>
                  <a:pt x="2394860" y="0"/>
                </a:cubicBezTo>
                <a:cubicBezTo>
                  <a:pt x="2385367" y="88598"/>
                  <a:pt x="2374307" y="319060"/>
                  <a:pt x="2394860" y="414151"/>
                </a:cubicBezTo>
                <a:cubicBezTo>
                  <a:pt x="2146582" y="405860"/>
                  <a:pt x="1957711" y="442100"/>
                  <a:pt x="1820094" y="414151"/>
                </a:cubicBezTo>
                <a:cubicBezTo>
                  <a:pt x="1682477" y="386202"/>
                  <a:pt x="1403484" y="391325"/>
                  <a:pt x="1221379" y="414151"/>
                </a:cubicBezTo>
                <a:cubicBezTo>
                  <a:pt x="1039275" y="436977"/>
                  <a:pt x="907881" y="434072"/>
                  <a:pt x="622664" y="414151"/>
                </a:cubicBezTo>
                <a:cubicBezTo>
                  <a:pt x="337448" y="394230"/>
                  <a:pt x="299907" y="405694"/>
                  <a:pt x="0" y="414151"/>
                </a:cubicBezTo>
                <a:cubicBezTo>
                  <a:pt x="-7979" y="331253"/>
                  <a:pt x="-4173" y="127289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0104528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4.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KNU E-library </a:t>
            </a:r>
            <a:endParaRPr lang="ru-RU" sz="11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E713AF2-9B33-4014-A8D6-115D6EF9DFD2}"/>
              </a:ext>
            </a:extLst>
          </p:cNvPr>
          <p:cNvSpPr/>
          <p:nvPr/>
        </p:nvSpPr>
        <p:spPr>
          <a:xfrm>
            <a:off x="3091544" y="1081130"/>
            <a:ext cx="5486400" cy="700906"/>
          </a:xfrm>
          <a:custGeom>
            <a:avLst/>
            <a:gdLst>
              <a:gd name="connsiteX0" fmla="*/ 0 w 5486400"/>
              <a:gd name="connsiteY0" fmla="*/ 0 h 700906"/>
              <a:gd name="connsiteX1" fmla="*/ 521208 w 5486400"/>
              <a:gd name="connsiteY1" fmla="*/ 0 h 700906"/>
              <a:gd name="connsiteX2" fmla="*/ 1097280 w 5486400"/>
              <a:gd name="connsiteY2" fmla="*/ 0 h 700906"/>
              <a:gd name="connsiteX3" fmla="*/ 1892808 w 5486400"/>
              <a:gd name="connsiteY3" fmla="*/ 0 h 700906"/>
              <a:gd name="connsiteX4" fmla="*/ 2578608 w 5486400"/>
              <a:gd name="connsiteY4" fmla="*/ 0 h 700906"/>
              <a:gd name="connsiteX5" fmla="*/ 3264408 w 5486400"/>
              <a:gd name="connsiteY5" fmla="*/ 0 h 700906"/>
              <a:gd name="connsiteX6" fmla="*/ 3840480 w 5486400"/>
              <a:gd name="connsiteY6" fmla="*/ 0 h 700906"/>
              <a:gd name="connsiteX7" fmla="*/ 4361688 w 5486400"/>
              <a:gd name="connsiteY7" fmla="*/ 0 h 700906"/>
              <a:gd name="connsiteX8" fmla="*/ 5486400 w 5486400"/>
              <a:gd name="connsiteY8" fmla="*/ 0 h 700906"/>
              <a:gd name="connsiteX9" fmla="*/ 5486400 w 5486400"/>
              <a:gd name="connsiteY9" fmla="*/ 336435 h 700906"/>
              <a:gd name="connsiteX10" fmla="*/ 5486400 w 5486400"/>
              <a:gd name="connsiteY10" fmla="*/ 700906 h 700906"/>
              <a:gd name="connsiteX11" fmla="*/ 4690872 w 5486400"/>
              <a:gd name="connsiteY11" fmla="*/ 700906 h 700906"/>
              <a:gd name="connsiteX12" fmla="*/ 4114800 w 5486400"/>
              <a:gd name="connsiteY12" fmla="*/ 700906 h 700906"/>
              <a:gd name="connsiteX13" fmla="*/ 3319272 w 5486400"/>
              <a:gd name="connsiteY13" fmla="*/ 700906 h 700906"/>
              <a:gd name="connsiteX14" fmla="*/ 2688336 w 5486400"/>
              <a:gd name="connsiteY14" fmla="*/ 700906 h 700906"/>
              <a:gd name="connsiteX15" fmla="*/ 2057400 w 5486400"/>
              <a:gd name="connsiteY15" fmla="*/ 700906 h 700906"/>
              <a:gd name="connsiteX16" fmla="*/ 1316736 w 5486400"/>
              <a:gd name="connsiteY16" fmla="*/ 700906 h 700906"/>
              <a:gd name="connsiteX17" fmla="*/ 630936 w 5486400"/>
              <a:gd name="connsiteY17" fmla="*/ 700906 h 700906"/>
              <a:gd name="connsiteX18" fmla="*/ 0 w 5486400"/>
              <a:gd name="connsiteY18" fmla="*/ 700906 h 700906"/>
              <a:gd name="connsiteX19" fmla="*/ 0 w 5486400"/>
              <a:gd name="connsiteY19" fmla="*/ 357462 h 700906"/>
              <a:gd name="connsiteX20" fmla="*/ 0 w 5486400"/>
              <a:gd name="connsiteY20" fmla="*/ 0 h 7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6400" h="700906" extrusionOk="0">
                <a:moveTo>
                  <a:pt x="0" y="0"/>
                </a:moveTo>
                <a:cubicBezTo>
                  <a:pt x="217463" y="-19334"/>
                  <a:pt x="312321" y="-20092"/>
                  <a:pt x="521208" y="0"/>
                </a:cubicBezTo>
                <a:cubicBezTo>
                  <a:pt x="730095" y="20092"/>
                  <a:pt x="825401" y="19460"/>
                  <a:pt x="1097280" y="0"/>
                </a:cubicBezTo>
                <a:cubicBezTo>
                  <a:pt x="1369159" y="-19460"/>
                  <a:pt x="1519304" y="5044"/>
                  <a:pt x="1892808" y="0"/>
                </a:cubicBezTo>
                <a:cubicBezTo>
                  <a:pt x="2266312" y="-5044"/>
                  <a:pt x="2363976" y="20498"/>
                  <a:pt x="2578608" y="0"/>
                </a:cubicBezTo>
                <a:cubicBezTo>
                  <a:pt x="2793240" y="-20498"/>
                  <a:pt x="3112811" y="-34266"/>
                  <a:pt x="3264408" y="0"/>
                </a:cubicBezTo>
                <a:cubicBezTo>
                  <a:pt x="3416005" y="34266"/>
                  <a:pt x="3704453" y="9903"/>
                  <a:pt x="3840480" y="0"/>
                </a:cubicBezTo>
                <a:cubicBezTo>
                  <a:pt x="3976507" y="-9903"/>
                  <a:pt x="4141161" y="25516"/>
                  <a:pt x="4361688" y="0"/>
                </a:cubicBezTo>
                <a:cubicBezTo>
                  <a:pt x="4582215" y="-25516"/>
                  <a:pt x="5245123" y="-4061"/>
                  <a:pt x="5486400" y="0"/>
                </a:cubicBezTo>
                <a:cubicBezTo>
                  <a:pt x="5469679" y="98562"/>
                  <a:pt x="5490068" y="177617"/>
                  <a:pt x="5486400" y="336435"/>
                </a:cubicBezTo>
                <a:cubicBezTo>
                  <a:pt x="5482732" y="495254"/>
                  <a:pt x="5498302" y="543847"/>
                  <a:pt x="5486400" y="700906"/>
                </a:cubicBezTo>
                <a:cubicBezTo>
                  <a:pt x="5219830" y="674713"/>
                  <a:pt x="4923420" y="688229"/>
                  <a:pt x="4690872" y="700906"/>
                </a:cubicBezTo>
                <a:cubicBezTo>
                  <a:pt x="4458324" y="713583"/>
                  <a:pt x="4312561" y="674549"/>
                  <a:pt x="4114800" y="700906"/>
                </a:cubicBezTo>
                <a:cubicBezTo>
                  <a:pt x="3917039" y="727263"/>
                  <a:pt x="3698969" y="716816"/>
                  <a:pt x="3319272" y="700906"/>
                </a:cubicBezTo>
                <a:cubicBezTo>
                  <a:pt x="2939575" y="684996"/>
                  <a:pt x="2816330" y="679203"/>
                  <a:pt x="2688336" y="700906"/>
                </a:cubicBezTo>
                <a:cubicBezTo>
                  <a:pt x="2560342" y="722609"/>
                  <a:pt x="2369237" y="706689"/>
                  <a:pt x="2057400" y="700906"/>
                </a:cubicBezTo>
                <a:cubicBezTo>
                  <a:pt x="1745563" y="695123"/>
                  <a:pt x="1630434" y="707166"/>
                  <a:pt x="1316736" y="700906"/>
                </a:cubicBezTo>
                <a:cubicBezTo>
                  <a:pt x="1003038" y="694646"/>
                  <a:pt x="772445" y="679386"/>
                  <a:pt x="630936" y="700906"/>
                </a:cubicBezTo>
                <a:cubicBezTo>
                  <a:pt x="489427" y="722426"/>
                  <a:pt x="173376" y="717682"/>
                  <a:pt x="0" y="700906"/>
                </a:cubicBezTo>
                <a:cubicBezTo>
                  <a:pt x="12798" y="589771"/>
                  <a:pt x="-14749" y="513378"/>
                  <a:pt x="0" y="357462"/>
                </a:cubicBezTo>
                <a:cubicBezTo>
                  <a:pt x="14749" y="201546"/>
                  <a:pt x="-493" y="106937"/>
                  <a:pt x="0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Target use of the Company's training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budget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Focus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 developing employee competencies necessary to achieve the company's business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Consistency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of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training</a:t>
            </a:r>
            <a:endParaRPr lang="ru-RU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EAC856D-9CC3-45A7-BD78-54E43DC3CA5B}"/>
              </a:ext>
            </a:extLst>
          </p:cNvPr>
          <p:cNvSpPr/>
          <p:nvPr/>
        </p:nvSpPr>
        <p:spPr>
          <a:xfrm>
            <a:off x="3091544" y="1874132"/>
            <a:ext cx="5486399" cy="558099"/>
          </a:xfrm>
          <a:custGeom>
            <a:avLst/>
            <a:gdLst>
              <a:gd name="connsiteX0" fmla="*/ 0 w 5486399"/>
              <a:gd name="connsiteY0" fmla="*/ 0 h 558099"/>
              <a:gd name="connsiteX1" fmla="*/ 576072 w 5486399"/>
              <a:gd name="connsiteY1" fmla="*/ 0 h 558099"/>
              <a:gd name="connsiteX2" fmla="*/ 1371600 w 5486399"/>
              <a:gd name="connsiteY2" fmla="*/ 0 h 558099"/>
              <a:gd name="connsiteX3" fmla="*/ 2167128 w 5486399"/>
              <a:gd name="connsiteY3" fmla="*/ 0 h 558099"/>
              <a:gd name="connsiteX4" fmla="*/ 2743200 w 5486399"/>
              <a:gd name="connsiteY4" fmla="*/ 0 h 558099"/>
              <a:gd name="connsiteX5" fmla="*/ 3428999 w 5486399"/>
              <a:gd name="connsiteY5" fmla="*/ 0 h 558099"/>
              <a:gd name="connsiteX6" fmla="*/ 4005071 w 5486399"/>
              <a:gd name="connsiteY6" fmla="*/ 0 h 558099"/>
              <a:gd name="connsiteX7" fmla="*/ 4690871 w 5486399"/>
              <a:gd name="connsiteY7" fmla="*/ 0 h 558099"/>
              <a:gd name="connsiteX8" fmla="*/ 5486399 w 5486399"/>
              <a:gd name="connsiteY8" fmla="*/ 0 h 558099"/>
              <a:gd name="connsiteX9" fmla="*/ 5486399 w 5486399"/>
              <a:gd name="connsiteY9" fmla="*/ 558099 h 558099"/>
              <a:gd name="connsiteX10" fmla="*/ 4690871 w 5486399"/>
              <a:gd name="connsiteY10" fmla="*/ 558099 h 558099"/>
              <a:gd name="connsiteX11" fmla="*/ 3950207 w 5486399"/>
              <a:gd name="connsiteY11" fmla="*/ 558099 h 558099"/>
              <a:gd name="connsiteX12" fmla="*/ 3319271 w 5486399"/>
              <a:gd name="connsiteY12" fmla="*/ 558099 h 558099"/>
              <a:gd name="connsiteX13" fmla="*/ 2798063 w 5486399"/>
              <a:gd name="connsiteY13" fmla="*/ 558099 h 558099"/>
              <a:gd name="connsiteX14" fmla="*/ 2167128 w 5486399"/>
              <a:gd name="connsiteY14" fmla="*/ 558099 h 558099"/>
              <a:gd name="connsiteX15" fmla="*/ 1481328 w 5486399"/>
              <a:gd name="connsiteY15" fmla="*/ 558099 h 558099"/>
              <a:gd name="connsiteX16" fmla="*/ 795528 w 5486399"/>
              <a:gd name="connsiteY16" fmla="*/ 558099 h 558099"/>
              <a:gd name="connsiteX17" fmla="*/ 0 w 5486399"/>
              <a:gd name="connsiteY17" fmla="*/ 558099 h 558099"/>
              <a:gd name="connsiteX18" fmla="*/ 0 w 5486399"/>
              <a:gd name="connsiteY18" fmla="*/ 0 h 55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86399" h="558099" extrusionOk="0">
                <a:moveTo>
                  <a:pt x="0" y="0"/>
                </a:moveTo>
                <a:cubicBezTo>
                  <a:pt x="138206" y="7238"/>
                  <a:pt x="391548" y="-8211"/>
                  <a:pt x="576072" y="0"/>
                </a:cubicBezTo>
                <a:cubicBezTo>
                  <a:pt x="760596" y="8211"/>
                  <a:pt x="1094849" y="9340"/>
                  <a:pt x="1371600" y="0"/>
                </a:cubicBezTo>
                <a:cubicBezTo>
                  <a:pt x="1648351" y="-9340"/>
                  <a:pt x="1915911" y="23758"/>
                  <a:pt x="2167128" y="0"/>
                </a:cubicBezTo>
                <a:cubicBezTo>
                  <a:pt x="2418345" y="-23758"/>
                  <a:pt x="2555119" y="-24952"/>
                  <a:pt x="2743200" y="0"/>
                </a:cubicBezTo>
                <a:cubicBezTo>
                  <a:pt x="2931281" y="24952"/>
                  <a:pt x="3218991" y="-16297"/>
                  <a:pt x="3428999" y="0"/>
                </a:cubicBezTo>
                <a:cubicBezTo>
                  <a:pt x="3639007" y="16297"/>
                  <a:pt x="3744228" y="-13047"/>
                  <a:pt x="4005071" y="0"/>
                </a:cubicBezTo>
                <a:cubicBezTo>
                  <a:pt x="4265914" y="13047"/>
                  <a:pt x="4490509" y="2456"/>
                  <a:pt x="4690871" y="0"/>
                </a:cubicBezTo>
                <a:cubicBezTo>
                  <a:pt x="4891233" y="-2456"/>
                  <a:pt x="5197069" y="8265"/>
                  <a:pt x="5486399" y="0"/>
                </a:cubicBezTo>
                <a:cubicBezTo>
                  <a:pt x="5512427" y="143360"/>
                  <a:pt x="5490864" y="446462"/>
                  <a:pt x="5486399" y="558099"/>
                </a:cubicBezTo>
                <a:cubicBezTo>
                  <a:pt x="5310025" y="597826"/>
                  <a:pt x="4999439" y="537407"/>
                  <a:pt x="4690871" y="558099"/>
                </a:cubicBezTo>
                <a:cubicBezTo>
                  <a:pt x="4382303" y="578791"/>
                  <a:pt x="4204763" y="585944"/>
                  <a:pt x="3950207" y="558099"/>
                </a:cubicBezTo>
                <a:cubicBezTo>
                  <a:pt x="3695651" y="530254"/>
                  <a:pt x="3563435" y="560654"/>
                  <a:pt x="3319271" y="558099"/>
                </a:cubicBezTo>
                <a:cubicBezTo>
                  <a:pt x="3075107" y="555544"/>
                  <a:pt x="2924533" y="549381"/>
                  <a:pt x="2798063" y="558099"/>
                </a:cubicBezTo>
                <a:cubicBezTo>
                  <a:pt x="2671593" y="566817"/>
                  <a:pt x="2471816" y="552759"/>
                  <a:pt x="2167128" y="558099"/>
                </a:cubicBezTo>
                <a:cubicBezTo>
                  <a:pt x="1862441" y="563439"/>
                  <a:pt x="1767338" y="542009"/>
                  <a:pt x="1481328" y="558099"/>
                </a:cubicBezTo>
                <a:cubicBezTo>
                  <a:pt x="1195318" y="574189"/>
                  <a:pt x="1129746" y="575105"/>
                  <a:pt x="795528" y="558099"/>
                </a:cubicBezTo>
                <a:cubicBezTo>
                  <a:pt x="461310" y="541093"/>
                  <a:pt x="290723" y="542853"/>
                  <a:pt x="0" y="558099"/>
                </a:cubicBezTo>
                <a:cubicBezTo>
                  <a:pt x="23774" y="345172"/>
                  <a:pt x="4964" y="247186"/>
                  <a:pt x="0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0555706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Wide coverage of market offers in the field of virtual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Exclusive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training conditions for international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single entry point for all offers from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KNU partners</a:t>
            </a:r>
            <a:endParaRPr lang="ru-RU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567F72-5F7C-4E0D-A6F9-15F27327CA86}"/>
              </a:ext>
            </a:extLst>
          </p:cNvPr>
          <p:cNvSpPr/>
          <p:nvPr/>
        </p:nvSpPr>
        <p:spPr>
          <a:xfrm>
            <a:off x="3091543" y="2487387"/>
            <a:ext cx="5486400" cy="700906"/>
          </a:xfrm>
          <a:custGeom>
            <a:avLst/>
            <a:gdLst>
              <a:gd name="connsiteX0" fmla="*/ 0 w 5486400"/>
              <a:gd name="connsiteY0" fmla="*/ 0 h 700906"/>
              <a:gd name="connsiteX1" fmla="*/ 685800 w 5486400"/>
              <a:gd name="connsiteY1" fmla="*/ 0 h 700906"/>
              <a:gd name="connsiteX2" fmla="*/ 1261872 w 5486400"/>
              <a:gd name="connsiteY2" fmla="*/ 0 h 700906"/>
              <a:gd name="connsiteX3" fmla="*/ 2057400 w 5486400"/>
              <a:gd name="connsiteY3" fmla="*/ 0 h 700906"/>
              <a:gd name="connsiteX4" fmla="*/ 2798064 w 5486400"/>
              <a:gd name="connsiteY4" fmla="*/ 0 h 700906"/>
              <a:gd name="connsiteX5" fmla="*/ 3429000 w 5486400"/>
              <a:gd name="connsiteY5" fmla="*/ 0 h 700906"/>
              <a:gd name="connsiteX6" fmla="*/ 3950208 w 5486400"/>
              <a:gd name="connsiteY6" fmla="*/ 0 h 700906"/>
              <a:gd name="connsiteX7" fmla="*/ 4526280 w 5486400"/>
              <a:gd name="connsiteY7" fmla="*/ 0 h 700906"/>
              <a:gd name="connsiteX8" fmla="*/ 5486400 w 5486400"/>
              <a:gd name="connsiteY8" fmla="*/ 0 h 700906"/>
              <a:gd name="connsiteX9" fmla="*/ 5486400 w 5486400"/>
              <a:gd name="connsiteY9" fmla="*/ 343444 h 700906"/>
              <a:gd name="connsiteX10" fmla="*/ 5486400 w 5486400"/>
              <a:gd name="connsiteY10" fmla="*/ 700906 h 700906"/>
              <a:gd name="connsiteX11" fmla="*/ 4910328 w 5486400"/>
              <a:gd name="connsiteY11" fmla="*/ 700906 h 700906"/>
              <a:gd name="connsiteX12" fmla="*/ 4334256 w 5486400"/>
              <a:gd name="connsiteY12" fmla="*/ 700906 h 700906"/>
              <a:gd name="connsiteX13" fmla="*/ 3758184 w 5486400"/>
              <a:gd name="connsiteY13" fmla="*/ 700906 h 700906"/>
              <a:gd name="connsiteX14" fmla="*/ 3017520 w 5486400"/>
              <a:gd name="connsiteY14" fmla="*/ 700906 h 700906"/>
              <a:gd name="connsiteX15" fmla="*/ 2441448 w 5486400"/>
              <a:gd name="connsiteY15" fmla="*/ 700906 h 700906"/>
              <a:gd name="connsiteX16" fmla="*/ 1700784 w 5486400"/>
              <a:gd name="connsiteY16" fmla="*/ 700906 h 700906"/>
              <a:gd name="connsiteX17" fmla="*/ 905256 w 5486400"/>
              <a:gd name="connsiteY17" fmla="*/ 700906 h 700906"/>
              <a:gd name="connsiteX18" fmla="*/ 0 w 5486400"/>
              <a:gd name="connsiteY18" fmla="*/ 700906 h 700906"/>
              <a:gd name="connsiteX19" fmla="*/ 0 w 5486400"/>
              <a:gd name="connsiteY19" fmla="*/ 357462 h 700906"/>
              <a:gd name="connsiteX20" fmla="*/ 0 w 5486400"/>
              <a:gd name="connsiteY20" fmla="*/ 0 h 7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86400" h="700906" extrusionOk="0">
                <a:moveTo>
                  <a:pt x="0" y="0"/>
                </a:moveTo>
                <a:cubicBezTo>
                  <a:pt x="159460" y="10331"/>
                  <a:pt x="483981" y="-10791"/>
                  <a:pt x="685800" y="0"/>
                </a:cubicBezTo>
                <a:cubicBezTo>
                  <a:pt x="887619" y="10791"/>
                  <a:pt x="1098667" y="4250"/>
                  <a:pt x="1261872" y="0"/>
                </a:cubicBezTo>
                <a:cubicBezTo>
                  <a:pt x="1425077" y="-4250"/>
                  <a:pt x="1814969" y="-5926"/>
                  <a:pt x="2057400" y="0"/>
                </a:cubicBezTo>
                <a:cubicBezTo>
                  <a:pt x="2299831" y="5926"/>
                  <a:pt x="2484188" y="29272"/>
                  <a:pt x="2798064" y="0"/>
                </a:cubicBezTo>
                <a:cubicBezTo>
                  <a:pt x="3111940" y="-29272"/>
                  <a:pt x="3138634" y="31261"/>
                  <a:pt x="3429000" y="0"/>
                </a:cubicBezTo>
                <a:cubicBezTo>
                  <a:pt x="3719366" y="-31261"/>
                  <a:pt x="3827135" y="-10077"/>
                  <a:pt x="3950208" y="0"/>
                </a:cubicBezTo>
                <a:cubicBezTo>
                  <a:pt x="4073281" y="10077"/>
                  <a:pt x="4399733" y="26970"/>
                  <a:pt x="4526280" y="0"/>
                </a:cubicBezTo>
                <a:cubicBezTo>
                  <a:pt x="4652827" y="-26970"/>
                  <a:pt x="5135165" y="15872"/>
                  <a:pt x="5486400" y="0"/>
                </a:cubicBezTo>
                <a:cubicBezTo>
                  <a:pt x="5472715" y="162907"/>
                  <a:pt x="5496373" y="254420"/>
                  <a:pt x="5486400" y="343444"/>
                </a:cubicBezTo>
                <a:cubicBezTo>
                  <a:pt x="5476427" y="432468"/>
                  <a:pt x="5491610" y="539396"/>
                  <a:pt x="5486400" y="700906"/>
                </a:cubicBezTo>
                <a:cubicBezTo>
                  <a:pt x="5217019" y="717233"/>
                  <a:pt x="5169171" y="678295"/>
                  <a:pt x="4910328" y="700906"/>
                </a:cubicBezTo>
                <a:cubicBezTo>
                  <a:pt x="4651485" y="723517"/>
                  <a:pt x="4453146" y="718669"/>
                  <a:pt x="4334256" y="700906"/>
                </a:cubicBezTo>
                <a:cubicBezTo>
                  <a:pt x="4215366" y="683143"/>
                  <a:pt x="3906351" y="719253"/>
                  <a:pt x="3758184" y="700906"/>
                </a:cubicBezTo>
                <a:cubicBezTo>
                  <a:pt x="3610017" y="682559"/>
                  <a:pt x="3360321" y="705911"/>
                  <a:pt x="3017520" y="700906"/>
                </a:cubicBezTo>
                <a:cubicBezTo>
                  <a:pt x="2674719" y="695901"/>
                  <a:pt x="2691575" y="718566"/>
                  <a:pt x="2441448" y="700906"/>
                </a:cubicBezTo>
                <a:cubicBezTo>
                  <a:pt x="2191321" y="683246"/>
                  <a:pt x="1950327" y="670887"/>
                  <a:pt x="1700784" y="700906"/>
                </a:cubicBezTo>
                <a:cubicBezTo>
                  <a:pt x="1451241" y="730925"/>
                  <a:pt x="1089045" y="708460"/>
                  <a:pt x="905256" y="700906"/>
                </a:cubicBezTo>
                <a:cubicBezTo>
                  <a:pt x="721467" y="693352"/>
                  <a:pt x="383786" y="711990"/>
                  <a:pt x="0" y="700906"/>
                </a:cubicBezTo>
                <a:cubicBezTo>
                  <a:pt x="806" y="602455"/>
                  <a:pt x="12111" y="482715"/>
                  <a:pt x="0" y="357462"/>
                </a:cubicBezTo>
                <a:cubicBezTo>
                  <a:pt x="-12111" y="232209"/>
                  <a:pt x="-12629" y="151248"/>
                  <a:pt x="0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1353574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The materials are fully adapted to the specifics of </a:t>
            </a:r>
            <a:r>
              <a:rPr lang="en-US" sz="1100" dirty="0" err="1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Kazatomprom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and the needs of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Effective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adaptation of new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Involvement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of non-core specialists in the specifics of the company's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activities</a:t>
            </a:r>
            <a:endParaRPr lang="ru-RU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E56D88A-C071-4798-A132-6854C7A176C2}"/>
              </a:ext>
            </a:extLst>
          </p:cNvPr>
          <p:cNvSpPr/>
          <p:nvPr/>
        </p:nvSpPr>
        <p:spPr>
          <a:xfrm>
            <a:off x="3091543" y="3243449"/>
            <a:ext cx="5486400" cy="414151"/>
          </a:xfrm>
          <a:custGeom>
            <a:avLst/>
            <a:gdLst>
              <a:gd name="connsiteX0" fmla="*/ 0 w 5486400"/>
              <a:gd name="connsiteY0" fmla="*/ 0 h 414151"/>
              <a:gd name="connsiteX1" fmla="*/ 576072 w 5486400"/>
              <a:gd name="connsiteY1" fmla="*/ 0 h 414151"/>
              <a:gd name="connsiteX2" fmla="*/ 1207008 w 5486400"/>
              <a:gd name="connsiteY2" fmla="*/ 0 h 414151"/>
              <a:gd name="connsiteX3" fmla="*/ 1783080 w 5486400"/>
              <a:gd name="connsiteY3" fmla="*/ 0 h 414151"/>
              <a:gd name="connsiteX4" fmla="*/ 2414016 w 5486400"/>
              <a:gd name="connsiteY4" fmla="*/ 0 h 414151"/>
              <a:gd name="connsiteX5" fmla="*/ 3044952 w 5486400"/>
              <a:gd name="connsiteY5" fmla="*/ 0 h 414151"/>
              <a:gd name="connsiteX6" fmla="*/ 3566160 w 5486400"/>
              <a:gd name="connsiteY6" fmla="*/ 0 h 414151"/>
              <a:gd name="connsiteX7" fmla="*/ 4251960 w 5486400"/>
              <a:gd name="connsiteY7" fmla="*/ 0 h 414151"/>
              <a:gd name="connsiteX8" fmla="*/ 5486400 w 5486400"/>
              <a:gd name="connsiteY8" fmla="*/ 0 h 414151"/>
              <a:gd name="connsiteX9" fmla="*/ 5486400 w 5486400"/>
              <a:gd name="connsiteY9" fmla="*/ 414151 h 414151"/>
              <a:gd name="connsiteX10" fmla="*/ 4910328 w 5486400"/>
              <a:gd name="connsiteY10" fmla="*/ 414151 h 414151"/>
              <a:gd name="connsiteX11" fmla="*/ 4279392 w 5486400"/>
              <a:gd name="connsiteY11" fmla="*/ 414151 h 414151"/>
              <a:gd name="connsiteX12" fmla="*/ 3538728 w 5486400"/>
              <a:gd name="connsiteY12" fmla="*/ 414151 h 414151"/>
              <a:gd name="connsiteX13" fmla="*/ 3017520 w 5486400"/>
              <a:gd name="connsiteY13" fmla="*/ 414151 h 414151"/>
              <a:gd name="connsiteX14" fmla="*/ 2221992 w 5486400"/>
              <a:gd name="connsiteY14" fmla="*/ 414151 h 414151"/>
              <a:gd name="connsiteX15" fmla="*/ 1645920 w 5486400"/>
              <a:gd name="connsiteY15" fmla="*/ 414151 h 414151"/>
              <a:gd name="connsiteX16" fmla="*/ 850392 w 5486400"/>
              <a:gd name="connsiteY16" fmla="*/ 414151 h 414151"/>
              <a:gd name="connsiteX17" fmla="*/ 0 w 5486400"/>
              <a:gd name="connsiteY17" fmla="*/ 414151 h 414151"/>
              <a:gd name="connsiteX18" fmla="*/ 0 w 5486400"/>
              <a:gd name="connsiteY18" fmla="*/ 0 h 41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86400" h="414151" extrusionOk="0">
                <a:moveTo>
                  <a:pt x="0" y="0"/>
                </a:moveTo>
                <a:cubicBezTo>
                  <a:pt x="178858" y="8751"/>
                  <a:pt x="404605" y="-21699"/>
                  <a:pt x="576072" y="0"/>
                </a:cubicBezTo>
                <a:cubicBezTo>
                  <a:pt x="747539" y="21699"/>
                  <a:pt x="911736" y="-16537"/>
                  <a:pt x="1207008" y="0"/>
                </a:cubicBezTo>
                <a:cubicBezTo>
                  <a:pt x="1502280" y="16537"/>
                  <a:pt x="1628519" y="-3120"/>
                  <a:pt x="1783080" y="0"/>
                </a:cubicBezTo>
                <a:cubicBezTo>
                  <a:pt x="1937641" y="3120"/>
                  <a:pt x="2234680" y="-28811"/>
                  <a:pt x="2414016" y="0"/>
                </a:cubicBezTo>
                <a:cubicBezTo>
                  <a:pt x="2593352" y="28811"/>
                  <a:pt x="2865616" y="3825"/>
                  <a:pt x="3044952" y="0"/>
                </a:cubicBezTo>
                <a:cubicBezTo>
                  <a:pt x="3224288" y="-3825"/>
                  <a:pt x="3373922" y="5827"/>
                  <a:pt x="3566160" y="0"/>
                </a:cubicBezTo>
                <a:cubicBezTo>
                  <a:pt x="3758398" y="-5827"/>
                  <a:pt x="3974892" y="597"/>
                  <a:pt x="4251960" y="0"/>
                </a:cubicBezTo>
                <a:cubicBezTo>
                  <a:pt x="4529028" y="-597"/>
                  <a:pt x="4903724" y="-13254"/>
                  <a:pt x="5486400" y="0"/>
                </a:cubicBezTo>
                <a:cubicBezTo>
                  <a:pt x="5485620" y="186461"/>
                  <a:pt x="5488203" y="221547"/>
                  <a:pt x="5486400" y="414151"/>
                </a:cubicBezTo>
                <a:cubicBezTo>
                  <a:pt x="5267100" y="405663"/>
                  <a:pt x="5197686" y="429186"/>
                  <a:pt x="4910328" y="414151"/>
                </a:cubicBezTo>
                <a:cubicBezTo>
                  <a:pt x="4622970" y="399116"/>
                  <a:pt x="4429322" y="443821"/>
                  <a:pt x="4279392" y="414151"/>
                </a:cubicBezTo>
                <a:cubicBezTo>
                  <a:pt x="4129462" y="384481"/>
                  <a:pt x="3867266" y="391122"/>
                  <a:pt x="3538728" y="414151"/>
                </a:cubicBezTo>
                <a:cubicBezTo>
                  <a:pt x="3210190" y="437180"/>
                  <a:pt x="3166065" y="411593"/>
                  <a:pt x="3017520" y="414151"/>
                </a:cubicBezTo>
                <a:cubicBezTo>
                  <a:pt x="2868975" y="416709"/>
                  <a:pt x="2535065" y="390031"/>
                  <a:pt x="2221992" y="414151"/>
                </a:cubicBezTo>
                <a:cubicBezTo>
                  <a:pt x="1908919" y="438271"/>
                  <a:pt x="1881649" y="408299"/>
                  <a:pt x="1645920" y="414151"/>
                </a:cubicBezTo>
                <a:cubicBezTo>
                  <a:pt x="1410191" y="420003"/>
                  <a:pt x="1169237" y="406506"/>
                  <a:pt x="850392" y="414151"/>
                </a:cubicBezTo>
                <a:cubicBezTo>
                  <a:pt x="531547" y="421796"/>
                  <a:pt x="420546" y="428551"/>
                  <a:pt x="0" y="414151"/>
                </a:cubicBezTo>
                <a:cubicBezTo>
                  <a:pt x="-11609" y="235066"/>
                  <a:pt x="-7225" y="178316"/>
                  <a:pt x="0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0104528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Б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Free access to popular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e-books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 various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Ability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to download e-books to personal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devices</a:t>
            </a:r>
            <a:endParaRPr lang="ru-RU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E576B19-5C06-4225-B092-0204D5805C8D}"/>
              </a:ext>
            </a:extLst>
          </p:cNvPr>
          <p:cNvSpPr/>
          <p:nvPr/>
        </p:nvSpPr>
        <p:spPr>
          <a:xfrm>
            <a:off x="566056" y="3712756"/>
            <a:ext cx="2394859" cy="641530"/>
          </a:xfrm>
          <a:custGeom>
            <a:avLst/>
            <a:gdLst>
              <a:gd name="connsiteX0" fmla="*/ 0 w 2394859"/>
              <a:gd name="connsiteY0" fmla="*/ 0 h 641530"/>
              <a:gd name="connsiteX1" fmla="*/ 550818 w 2394859"/>
              <a:gd name="connsiteY1" fmla="*/ 0 h 641530"/>
              <a:gd name="connsiteX2" fmla="*/ 1125584 w 2394859"/>
              <a:gd name="connsiteY2" fmla="*/ 0 h 641530"/>
              <a:gd name="connsiteX3" fmla="*/ 1676401 w 2394859"/>
              <a:gd name="connsiteY3" fmla="*/ 0 h 641530"/>
              <a:gd name="connsiteX4" fmla="*/ 2394859 w 2394859"/>
              <a:gd name="connsiteY4" fmla="*/ 0 h 641530"/>
              <a:gd name="connsiteX5" fmla="*/ 2394859 w 2394859"/>
              <a:gd name="connsiteY5" fmla="*/ 641530 h 641530"/>
              <a:gd name="connsiteX6" fmla="*/ 1820093 w 2394859"/>
              <a:gd name="connsiteY6" fmla="*/ 641530 h 641530"/>
              <a:gd name="connsiteX7" fmla="*/ 1221378 w 2394859"/>
              <a:gd name="connsiteY7" fmla="*/ 641530 h 641530"/>
              <a:gd name="connsiteX8" fmla="*/ 622663 w 2394859"/>
              <a:gd name="connsiteY8" fmla="*/ 641530 h 641530"/>
              <a:gd name="connsiteX9" fmla="*/ 0 w 2394859"/>
              <a:gd name="connsiteY9" fmla="*/ 641530 h 641530"/>
              <a:gd name="connsiteX10" fmla="*/ 0 w 2394859"/>
              <a:gd name="connsiteY10" fmla="*/ 0 h 64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4859" h="641530" extrusionOk="0">
                <a:moveTo>
                  <a:pt x="0" y="0"/>
                </a:moveTo>
                <a:cubicBezTo>
                  <a:pt x="224877" y="-8055"/>
                  <a:pt x="355583" y="-4177"/>
                  <a:pt x="550818" y="0"/>
                </a:cubicBezTo>
                <a:cubicBezTo>
                  <a:pt x="746053" y="4177"/>
                  <a:pt x="847757" y="1918"/>
                  <a:pt x="1125584" y="0"/>
                </a:cubicBezTo>
                <a:cubicBezTo>
                  <a:pt x="1403411" y="-1918"/>
                  <a:pt x="1417287" y="13160"/>
                  <a:pt x="1676401" y="0"/>
                </a:cubicBezTo>
                <a:cubicBezTo>
                  <a:pt x="1935515" y="-13160"/>
                  <a:pt x="2158475" y="25562"/>
                  <a:pt x="2394859" y="0"/>
                </a:cubicBezTo>
                <a:cubicBezTo>
                  <a:pt x="2408432" y="267447"/>
                  <a:pt x="2414706" y="492705"/>
                  <a:pt x="2394859" y="641530"/>
                </a:cubicBezTo>
                <a:cubicBezTo>
                  <a:pt x="2146581" y="633239"/>
                  <a:pt x="1957710" y="669479"/>
                  <a:pt x="1820093" y="641530"/>
                </a:cubicBezTo>
                <a:cubicBezTo>
                  <a:pt x="1682476" y="613581"/>
                  <a:pt x="1403483" y="618704"/>
                  <a:pt x="1221378" y="641530"/>
                </a:cubicBezTo>
                <a:cubicBezTo>
                  <a:pt x="1039274" y="664356"/>
                  <a:pt x="907880" y="661451"/>
                  <a:pt x="622663" y="641530"/>
                </a:cubicBezTo>
                <a:cubicBezTo>
                  <a:pt x="337447" y="621609"/>
                  <a:pt x="298025" y="627182"/>
                  <a:pt x="0" y="641530"/>
                </a:cubicBezTo>
                <a:cubicBezTo>
                  <a:pt x="-9357" y="491503"/>
                  <a:pt x="1227" y="309613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0104528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5.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Distance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learning </a:t>
            </a:r>
            <a:r>
              <a:rPr lang="en-US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system</a:t>
            </a:r>
            <a:endParaRPr lang="ru-RU" sz="11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144F4A4-5676-410B-B979-0488BC0EAE5D}"/>
              </a:ext>
            </a:extLst>
          </p:cNvPr>
          <p:cNvSpPr/>
          <p:nvPr/>
        </p:nvSpPr>
        <p:spPr>
          <a:xfrm>
            <a:off x="3091543" y="3712756"/>
            <a:ext cx="5486400" cy="641530"/>
          </a:xfrm>
          <a:custGeom>
            <a:avLst/>
            <a:gdLst>
              <a:gd name="connsiteX0" fmla="*/ 0 w 5486400"/>
              <a:gd name="connsiteY0" fmla="*/ 0 h 641530"/>
              <a:gd name="connsiteX1" fmla="*/ 576072 w 5486400"/>
              <a:gd name="connsiteY1" fmla="*/ 0 h 641530"/>
              <a:gd name="connsiteX2" fmla="*/ 1207008 w 5486400"/>
              <a:gd name="connsiteY2" fmla="*/ 0 h 641530"/>
              <a:gd name="connsiteX3" fmla="*/ 1783080 w 5486400"/>
              <a:gd name="connsiteY3" fmla="*/ 0 h 641530"/>
              <a:gd name="connsiteX4" fmla="*/ 2414016 w 5486400"/>
              <a:gd name="connsiteY4" fmla="*/ 0 h 641530"/>
              <a:gd name="connsiteX5" fmla="*/ 3044952 w 5486400"/>
              <a:gd name="connsiteY5" fmla="*/ 0 h 641530"/>
              <a:gd name="connsiteX6" fmla="*/ 3566160 w 5486400"/>
              <a:gd name="connsiteY6" fmla="*/ 0 h 641530"/>
              <a:gd name="connsiteX7" fmla="*/ 4251960 w 5486400"/>
              <a:gd name="connsiteY7" fmla="*/ 0 h 641530"/>
              <a:gd name="connsiteX8" fmla="*/ 5486400 w 5486400"/>
              <a:gd name="connsiteY8" fmla="*/ 0 h 641530"/>
              <a:gd name="connsiteX9" fmla="*/ 5486400 w 5486400"/>
              <a:gd name="connsiteY9" fmla="*/ 641530 h 641530"/>
              <a:gd name="connsiteX10" fmla="*/ 4910328 w 5486400"/>
              <a:gd name="connsiteY10" fmla="*/ 641530 h 641530"/>
              <a:gd name="connsiteX11" fmla="*/ 4279392 w 5486400"/>
              <a:gd name="connsiteY11" fmla="*/ 641530 h 641530"/>
              <a:gd name="connsiteX12" fmla="*/ 3538728 w 5486400"/>
              <a:gd name="connsiteY12" fmla="*/ 641530 h 641530"/>
              <a:gd name="connsiteX13" fmla="*/ 3017520 w 5486400"/>
              <a:gd name="connsiteY13" fmla="*/ 641530 h 641530"/>
              <a:gd name="connsiteX14" fmla="*/ 2221992 w 5486400"/>
              <a:gd name="connsiteY14" fmla="*/ 641530 h 641530"/>
              <a:gd name="connsiteX15" fmla="*/ 1645920 w 5486400"/>
              <a:gd name="connsiteY15" fmla="*/ 641530 h 641530"/>
              <a:gd name="connsiteX16" fmla="*/ 850392 w 5486400"/>
              <a:gd name="connsiteY16" fmla="*/ 641530 h 641530"/>
              <a:gd name="connsiteX17" fmla="*/ 0 w 5486400"/>
              <a:gd name="connsiteY17" fmla="*/ 641530 h 641530"/>
              <a:gd name="connsiteX18" fmla="*/ 0 w 5486400"/>
              <a:gd name="connsiteY18" fmla="*/ 0 h 64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86400" h="641530" extrusionOk="0">
                <a:moveTo>
                  <a:pt x="0" y="0"/>
                </a:moveTo>
                <a:cubicBezTo>
                  <a:pt x="178858" y="8751"/>
                  <a:pt x="404605" y="-21699"/>
                  <a:pt x="576072" y="0"/>
                </a:cubicBezTo>
                <a:cubicBezTo>
                  <a:pt x="747539" y="21699"/>
                  <a:pt x="911736" y="-16537"/>
                  <a:pt x="1207008" y="0"/>
                </a:cubicBezTo>
                <a:cubicBezTo>
                  <a:pt x="1502280" y="16537"/>
                  <a:pt x="1628519" y="-3120"/>
                  <a:pt x="1783080" y="0"/>
                </a:cubicBezTo>
                <a:cubicBezTo>
                  <a:pt x="1937641" y="3120"/>
                  <a:pt x="2234680" y="-28811"/>
                  <a:pt x="2414016" y="0"/>
                </a:cubicBezTo>
                <a:cubicBezTo>
                  <a:pt x="2593352" y="28811"/>
                  <a:pt x="2865616" y="3825"/>
                  <a:pt x="3044952" y="0"/>
                </a:cubicBezTo>
                <a:cubicBezTo>
                  <a:pt x="3224288" y="-3825"/>
                  <a:pt x="3373922" y="5827"/>
                  <a:pt x="3566160" y="0"/>
                </a:cubicBezTo>
                <a:cubicBezTo>
                  <a:pt x="3758398" y="-5827"/>
                  <a:pt x="3974892" y="597"/>
                  <a:pt x="4251960" y="0"/>
                </a:cubicBezTo>
                <a:cubicBezTo>
                  <a:pt x="4529028" y="-597"/>
                  <a:pt x="4903724" y="-13254"/>
                  <a:pt x="5486400" y="0"/>
                </a:cubicBezTo>
                <a:cubicBezTo>
                  <a:pt x="5505272" y="282581"/>
                  <a:pt x="5515815" y="373670"/>
                  <a:pt x="5486400" y="641530"/>
                </a:cubicBezTo>
                <a:cubicBezTo>
                  <a:pt x="5267100" y="633042"/>
                  <a:pt x="5197686" y="656565"/>
                  <a:pt x="4910328" y="641530"/>
                </a:cubicBezTo>
                <a:cubicBezTo>
                  <a:pt x="4622970" y="626495"/>
                  <a:pt x="4429322" y="671200"/>
                  <a:pt x="4279392" y="641530"/>
                </a:cubicBezTo>
                <a:cubicBezTo>
                  <a:pt x="4129462" y="611860"/>
                  <a:pt x="3867266" y="618501"/>
                  <a:pt x="3538728" y="641530"/>
                </a:cubicBezTo>
                <a:cubicBezTo>
                  <a:pt x="3210190" y="664559"/>
                  <a:pt x="3166065" y="638972"/>
                  <a:pt x="3017520" y="641530"/>
                </a:cubicBezTo>
                <a:cubicBezTo>
                  <a:pt x="2868975" y="644088"/>
                  <a:pt x="2535065" y="617410"/>
                  <a:pt x="2221992" y="641530"/>
                </a:cubicBezTo>
                <a:cubicBezTo>
                  <a:pt x="1908919" y="665650"/>
                  <a:pt x="1881649" y="635678"/>
                  <a:pt x="1645920" y="641530"/>
                </a:cubicBezTo>
                <a:cubicBezTo>
                  <a:pt x="1410191" y="647382"/>
                  <a:pt x="1169237" y="633885"/>
                  <a:pt x="850392" y="641530"/>
                </a:cubicBezTo>
                <a:cubicBezTo>
                  <a:pt x="531547" y="649175"/>
                  <a:pt x="420546" y="655930"/>
                  <a:pt x="0" y="641530"/>
                </a:cubicBezTo>
                <a:cubicBezTo>
                  <a:pt x="9691" y="378253"/>
                  <a:pt x="28530" y="158163"/>
                  <a:pt x="0" y="0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0104528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24/7 training from anywhere in the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For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managers and HR managers-monitoring and monitoring the progress of employee training (reports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Training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planning, competency 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assessment</a:t>
            </a:r>
            <a:endParaRPr lang="ru-RU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3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544FCC-58DE-4E9E-AC04-34C513AE5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" y="1061414"/>
            <a:ext cx="8886825" cy="707026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platform that combines access to the following types of virtual training for JSC 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NAC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«</a:t>
            </a:r>
            <a:r>
              <a:rPr lang="en-US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Kazatomprom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employees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43082B7-EF9D-4F13-AEFE-09227E38525D}"/>
              </a:ext>
            </a:extLst>
          </p:cNvPr>
          <p:cNvSpPr/>
          <p:nvPr/>
        </p:nvSpPr>
        <p:spPr>
          <a:xfrm>
            <a:off x="650966" y="1768440"/>
            <a:ext cx="7842068" cy="433795"/>
          </a:xfrm>
          <a:custGeom>
            <a:avLst/>
            <a:gdLst>
              <a:gd name="connsiteX0" fmla="*/ 0 w 7842068"/>
              <a:gd name="connsiteY0" fmla="*/ 0 h 433795"/>
              <a:gd name="connsiteX1" fmla="*/ 418244 w 7842068"/>
              <a:gd name="connsiteY1" fmla="*/ 0 h 433795"/>
              <a:gd name="connsiteX2" fmla="*/ 914908 w 7842068"/>
              <a:gd name="connsiteY2" fmla="*/ 0 h 433795"/>
              <a:gd name="connsiteX3" fmla="*/ 1725255 w 7842068"/>
              <a:gd name="connsiteY3" fmla="*/ 0 h 433795"/>
              <a:gd name="connsiteX4" fmla="*/ 2378761 w 7842068"/>
              <a:gd name="connsiteY4" fmla="*/ 0 h 433795"/>
              <a:gd name="connsiteX5" fmla="*/ 3032266 w 7842068"/>
              <a:gd name="connsiteY5" fmla="*/ 0 h 433795"/>
              <a:gd name="connsiteX6" fmla="*/ 3528931 w 7842068"/>
              <a:gd name="connsiteY6" fmla="*/ 0 h 433795"/>
              <a:gd name="connsiteX7" fmla="*/ 3947174 w 7842068"/>
              <a:gd name="connsiteY7" fmla="*/ 0 h 433795"/>
              <a:gd name="connsiteX8" fmla="*/ 4443839 w 7842068"/>
              <a:gd name="connsiteY8" fmla="*/ 0 h 433795"/>
              <a:gd name="connsiteX9" fmla="*/ 4940503 w 7842068"/>
              <a:gd name="connsiteY9" fmla="*/ 0 h 433795"/>
              <a:gd name="connsiteX10" fmla="*/ 5515588 w 7842068"/>
              <a:gd name="connsiteY10" fmla="*/ 0 h 433795"/>
              <a:gd name="connsiteX11" fmla="*/ 6169093 w 7842068"/>
              <a:gd name="connsiteY11" fmla="*/ 0 h 433795"/>
              <a:gd name="connsiteX12" fmla="*/ 6979441 w 7842068"/>
              <a:gd name="connsiteY12" fmla="*/ 0 h 433795"/>
              <a:gd name="connsiteX13" fmla="*/ 7842068 w 7842068"/>
              <a:gd name="connsiteY13" fmla="*/ 0 h 433795"/>
              <a:gd name="connsiteX14" fmla="*/ 7842068 w 7842068"/>
              <a:gd name="connsiteY14" fmla="*/ 433795 h 433795"/>
              <a:gd name="connsiteX15" fmla="*/ 7110142 w 7842068"/>
              <a:gd name="connsiteY15" fmla="*/ 433795 h 433795"/>
              <a:gd name="connsiteX16" fmla="*/ 6378215 w 7842068"/>
              <a:gd name="connsiteY16" fmla="*/ 433795 h 433795"/>
              <a:gd name="connsiteX17" fmla="*/ 5724710 w 7842068"/>
              <a:gd name="connsiteY17" fmla="*/ 433795 h 433795"/>
              <a:gd name="connsiteX18" fmla="*/ 5149625 w 7842068"/>
              <a:gd name="connsiteY18" fmla="*/ 433795 h 433795"/>
              <a:gd name="connsiteX19" fmla="*/ 4574540 w 7842068"/>
              <a:gd name="connsiteY19" fmla="*/ 433795 h 433795"/>
              <a:gd name="connsiteX20" fmla="*/ 3999455 w 7842068"/>
              <a:gd name="connsiteY20" fmla="*/ 433795 h 433795"/>
              <a:gd name="connsiteX21" fmla="*/ 3267528 w 7842068"/>
              <a:gd name="connsiteY21" fmla="*/ 433795 h 433795"/>
              <a:gd name="connsiteX22" fmla="*/ 2535602 w 7842068"/>
              <a:gd name="connsiteY22" fmla="*/ 433795 h 433795"/>
              <a:gd name="connsiteX23" fmla="*/ 1960517 w 7842068"/>
              <a:gd name="connsiteY23" fmla="*/ 433795 h 433795"/>
              <a:gd name="connsiteX24" fmla="*/ 1385432 w 7842068"/>
              <a:gd name="connsiteY24" fmla="*/ 433795 h 433795"/>
              <a:gd name="connsiteX25" fmla="*/ 810347 w 7842068"/>
              <a:gd name="connsiteY25" fmla="*/ 433795 h 433795"/>
              <a:gd name="connsiteX26" fmla="*/ 0 w 7842068"/>
              <a:gd name="connsiteY26" fmla="*/ 433795 h 433795"/>
              <a:gd name="connsiteX27" fmla="*/ 0 w 7842068"/>
              <a:gd name="connsiteY27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42068" h="433795" extrusionOk="0">
                <a:moveTo>
                  <a:pt x="0" y="0"/>
                </a:moveTo>
                <a:cubicBezTo>
                  <a:pt x="149513" y="12525"/>
                  <a:pt x="282652" y="3116"/>
                  <a:pt x="418244" y="0"/>
                </a:cubicBezTo>
                <a:cubicBezTo>
                  <a:pt x="553836" y="-3116"/>
                  <a:pt x="670008" y="7823"/>
                  <a:pt x="914908" y="0"/>
                </a:cubicBezTo>
                <a:cubicBezTo>
                  <a:pt x="1159808" y="-7823"/>
                  <a:pt x="1535912" y="4975"/>
                  <a:pt x="1725255" y="0"/>
                </a:cubicBezTo>
                <a:cubicBezTo>
                  <a:pt x="1914598" y="-4975"/>
                  <a:pt x="2093143" y="32521"/>
                  <a:pt x="2378761" y="0"/>
                </a:cubicBezTo>
                <a:cubicBezTo>
                  <a:pt x="2664379" y="-32521"/>
                  <a:pt x="2709993" y="-6434"/>
                  <a:pt x="3032266" y="0"/>
                </a:cubicBezTo>
                <a:cubicBezTo>
                  <a:pt x="3354540" y="6434"/>
                  <a:pt x="3300674" y="9982"/>
                  <a:pt x="3528931" y="0"/>
                </a:cubicBezTo>
                <a:cubicBezTo>
                  <a:pt x="3757188" y="-9982"/>
                  <a:pt x="3854667" y="15420"/>
                  <a:pt x="3947174" y="0"/>
                </a:cubicBezTo>
                <a:cubicBezTo>
                  <a:pt x="4039681" y="-15420"/>
                  <a:pt x="4236593" y="6716"/>
                  <a:pt x="4443839" y="0"/>
                </a:cubicBezTo>
                <a:cubicBezTo>
                  <a:pt x="4651086" y="-6716"/>
                  <a:pt x="4795502" y="18560"/>
                  <a:pt x="4940503" y="0"/>
                </a:cubicBezTo>
                <a:cubicBezTo>
                  <a:pt x="5085504" y="-18560"/>
                  <a:pt x="5256298" y="-13114"/>
                  <a:pt x="5515588" y="0"/>
                </a:cubicBezTo>
                <a:cubicBezTo>
                  <a:pt x="5774878" y="13114"/>
                  <a:pt x="6035298" y="-1193"/>
                  <a:pt x="6169093" y="0"/>
                </a:cubicBezTo>
                <a:cubicBezTo>
                  <a:pt x="6302889" y="1193"/>
                  <a:pt x="6764611" y="35885"/>
                  <a:pt x="6979441" y="0"/>
                </a:cubicBezTo>
                <a:cubicBezTo>
                  <a:pt x="7194271" y="-35885"/>
                  <a:pt x="7521158" y="13677"/>
                  <a:pt x="7842068" y="0"/>
                </a:cubicBezTo>
                <a:cubicBezTo>
                  <a:pt x="7844863" y="180126"/>
                  <a:pt x="7826178" y="256380"/>
                  <a:pt x="7842068" y="433795"/>
                </a:cubicBezTo>
                <a:cubicBezTo>
                  <a:pt x="7526311" y="452416"/>
                  <a:pt x="7403692" y="466301"/>
                  <a:pt x="7110142" y="433795"/>
                </a:cubicBezTo>
                <a:cubicBezTo>
                  <a:pt x="6816592" y="401289"/>
                  <a:pt x="6656490" y="407043"/>
                  <a:pt x="6378215" y="433795"/>
                </a:cubicBezTo>
                <a:cubicBezTo>
                  <a:pt x="6099940" y="460547"/>
                  <a:pt x="6041799" y="459542"/>
                  <a:pt x="5724710" y="433795"/>
                </a:cubicBezTo>
                <a:cubicBezTo>
                  <a:pt x="5407622" y="408048"/>
                  <a:pt x="5371951" y="412190"/>
                  <a:pt x="5149625" y="433795"/>
                </a:cubicBezTo>
                <a:cubicBezTo>
                  <a:pt x="4927300" y="455400"/>
                  <a:pt x="4809119" y="444834"/>
                  <a:pt x="4574540" y="433795"/>
                </a:cubicBezTo>
                <a:cubicBezTo>
                  <a:pt x="4339962" y="422756"/>
                  <a:pt x="4250315" y="414903"/>
                  <a:pt x="3999455" y="433795"/>
                </a:cubicBezTo>
                <a:cubicBezTo>
                  <a:pt x="3748595" y="452687"/>
                  <a:pt x="3519025" y="442597"/>
                  <a:pt x="3267528" y="433795"/>
                </a:cubicBezTo>
                <a:cubicBezTo>
                  <a:pt x="3016031" y="424993"/>
                  <a:pt x="2751685" y="400053"/>
                  <a:pt x="2535602" y="433795"/>
                </a:cubicBezTo>
                <a:cubicBezTo>
                  <a:pt x="2319519" y="467537"/>
                  <a:pt x="2098360" y="417021"/>
                  <a:pt x="1960517" y="433795"/>
                </a:cubicBezTo>
                <a:cubicBezTo>
                  <a:pt x="1822674" y="450569"/>
                  <a:pt x="1552716" y="427046"/>
                  <a:pt x="1385432" y="433795"/>
                </a:cubicBezTo>
                <a:cubicBezTo>
                  <a:pt x="1218148" y="440544"/>
                  <a:pt x="1043890" y="428628"/>
                  <a:pt x="810347" y="433795"/>
                </a:cubicBezTo>
                <a:cubicBezTo>
                  <a:pt x="576804" y="438962"/>
                  <a:pt x="316574" y="466014"/>
                  <a:pt x="0" y="433795"/>
                </a:cubicBezTo>
                <a:cubicBezTo>
                  <a:pt x="1028" y="317387"/>
                  <a:pt x="749" y="100127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in specialized and corporate programs</a:t>
            </a:r>
            <a:endParaRPr lang="ru-RU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EB57F1-7099-44E7-8E78-919263DD63D8}"/>
              </a:ext>
            </a:extLst>
          </p:cNvPr>
          <p:cNvSpPr/>
          <p:nvPr/>
        </p:nvSpPr>
        <p:spPr>
          <a:xfrm>
            <a:off x="650966" y="2258568"/>
            <a:ext cx="7842068" cy="433795"/>
          </a:xfrm>
          <a:custGeom>
            <a:avLst/>
            <a:gdLst>
              <a:gd name="connsiteX0" fmla="*/ 0 w 7842068"/>
              <a:gd name="connsiteY0" fmla="*/ 0 h 433795"/>
              <a:gd name="connsiteX1" fmla="*/ 496664 w 7842068"/>
              <a:gd name="connsiteY1" fmla="*/ 0 h 433795"/>
              <a:gd name="connsiteX2" fmla="*/ 1307011 w 7842068"/>
              <a:gd name="connsiteY2" fmla="*/ 0 h 433795"/>
              <a:gd name="connsiteX3" fmla="*/ 2117358 w 7842068"/>
              <a:gd name="connsiteY3" fmla="*/ 0 h 433795"/>
              <a:gd name="connsiteX4" fmla="*/ 2614023 w 7842068"/>
              <a:gd name="connsiteY4" fmla="*/ 0 h 433795"/>
              <a:gd name="connsiteX5" fmla="*/ 3267528 w 7842068"/>
              <a:gd name="connsiteY5" fmla="*/ 0 h 433795"/>
              <a:gd name="connsiteX6" fmla="*/ 3764193 w 7842068"/>
              <a:gd name="connsiteY6" fmla="*/ 0 h 433795"/>
              <a:gd name="connsiteX7" fmla="*/ 4417698 w 7842068"/>
              <a:gd name="connsiteY7" fmla="*/ 0 h 433795"/>
              <a:gd name="connsiteX8" fmla="*/ 5228045 w 7842068"/>
              <a:gd name="connsiteY8" fmla="*/ 0 h 433795"/>
              <a:gd name="connsiteX9" fmla="*/ 5803130 w 7842068"/>
              <a:gd name="connsiteY9" fmla="*/ 0 h 433795"/>
              <a:gd name="connsiteX10" fmla="*/ 6378215 w 7842068"/>
              <a:gd name="connsiteY10" fmla="*/ 0 h 433795"/>
              <a:gd name="connsiteX11" fmla="*/ 6953300 w 7842068"/>
              <a:gd name="connsiteY11" fmla="*/ 0 h 433795"/>
              <a:gd name="connsiteX12" fmla="*/ 7842068 w 7842068"/>
              <a:gd name="connsiteY12" fmla="*/ 0 h 433795"/>
              <a:gd name="connsiteX13" fmla="*/ 7842068 w 7842068"/>
              <a:gd name="connsiteY13" fmla="*/ 433795 h 433795"/>
              <a:gd name="connsiteX14" fmla="*/ 7110142 w 7842068"/>
              <a:gd name="connsiteY14" fmla="*/ 433795 h 433795"/>
              <a:gd name="connsiteX15" fmla="*/ 6456636 w 7842068"/>
              <a:gd name="connsiteY15" fmla="*/ 433795 h 433795"/>
              <a:gd name="connsiteX16" fmla="*/ 5803130 w 7842068"/>
              <a:gd name="connsiteY16" fmla="*/ 433795 h 433795"/>
              <a:gd name="connsiteX17" fmla="*/ 5306466 w 7842068"/>
              <a:gd name="connsiteY17" fmla="*/ 433795 h 433795"/>
              <a:gd name="connsiteX18" fmla="*/ 4652960 w 7842068"/>
              <a:gd name="connsiteY18" fmla="*/ 433795 h 433795"/>
              <a:gd name="connsiteX19" fmla="*/ 3999455 w 7842068"/>
              <a:gd name="connsiteY19" fmla="*/ 433795 h 433795"/>
              <a:gd name="connsiteX20" fmla="*/ 3424370 w 7842068"/>
              <a:gd name="connsiteY20" fmla="*/ 433795 h 433795"/>
              <a:gd name="connsiteX21" fmla="*/ 2692443 w 7842068"/>
              <a:gd name="connsiteY21" fmla="*/ 433795 h 433795"/>
              <a:gd name="connsiteX22" fmla="*/ 2117358 w 7842068"/>
              <a:gd name="connsiteY22" fmla="*/ 433795 h 433795"/>
              <a:gd name="connsiteX23" fmla="*/ 1542273 w 7842068"/>
              <a:gd name="connsiteY23" fmla="*/ 433795 h 433795"/>
              <a:gd name="connsiteX24" fmla="*/ 967188 w 7842068"/>
              <a:gd name="connsiteY24" fmla="*/ 433795 h 433795"/>
              <a:gd name="connsiteX25" fmla="*/ 0 w 7842068"/>
              <a:gd name="connsiteY25" fmla="*/ 433795 h 433795"/>
              <a:gd name="connsiteX26" fmla="*/ 0 w 7842068"/>
              <a:gd name="connsiteY26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42068" h="433795" extrusionOk="0">
                <a:moveTo>
                  <a:pt x="0" y="0"/>
                </a:moveTo>
                <a:cubicBezTo>
                  <a:pt x="222444" y="3676"/>
                  <a:pt x="325339" y="7951"/>
                  <a:pt x="496664" y="0"/>
                </a:cubicBezTo>
                <a:cubicBezTo>
                  <a:pt x="667989" y="-7951"/>
                  <a:pt x="1023697" y="-15689"/>
                  <a:pt x="1307011" y="0"/>
                </a:cubicBezTo>
                <a:cubicBezTo>
                  <a:pt x="1590325" y="15689"/>
                  <a:pt x="1771794" y="23916"/>
                  <a:pt x="2117358" y="0"/>
                </a:cubicBezTo>
                <a:cubicBezTo>
                  <a:pt x="2462922" y="-23916"/>
                  <a:pt x="2508340" y="-391"/>
                  <a:pt x="2614023" y="0"/>
                </a:cubicBezTo>
                <a:cubicBezTo>
                  <a:pt x="2719706" y="391"/>
                  <a:pt x="2986433" y="31063"/>
                  <a:pt x="3267528" y="0"/>
                </a:cubicBezTo>
                <a:cubicBezTo>
                  <a:pt x="3548623" y="-31063"/>
                  <a:pt x="3552940" y="-5356"/>
                  <a:pt x="3764193" y="0"/>
                </a:cubicBezTo>
                <a:cubicBezTo>
                  <a:pt x="3975447" y="5356"/>
                  <a:pt x="4154375" y="-11130"/>
                  <a:pt x="4417698" y="0"/>
                </a:cubicBezTo>
                <a:cubicBezTo>
                  <a:pt x="4681021" y="11130"/>
                  <a:pt x="4986482" y="-11447"/>
                  <a:pt x="5228045" y="0"/>
                </a:cubicBezTo>
                <a:cubicBezTo>
                  <a:pt x="5469608" y="11447"/>
                  <a:pt x="5541664" y="-20474"/>
                  <a:pt x="5803130" y="0"/>
                </a:cubicBezTo>
                <a:cubicBezTo>
                  <a:pt x="6064597" y="20474"/>
                  <a:pt x="6122254" y="-19296"/>
                  <a:pt x="6378215" y="0"/>
                </a:cubicBezTo>
                <a:cubicBezTo>
                  <a:pt x="6634176" y="19296"/>
                  <a:pt x="6826521" y="17696"/>
                  <a:pt x="6953300" y="0"/>
                </a:cubicBezTo>
                <a:cubicBezTo>
                  <a:pt x="7080080" y="-17696"/>
                  <a:pt x="7549109" y="-37656"/>
                  <a:pt x="7842068" y="0"/>
                </a:cubicBezTo>
                <a:cubicBezTo>
                  <a:pt x="7853226" y="182467"/>
                  <a:pt x="7824085" y="333039"/>
                  <a:pt x="7842068" y="433795"/>
                </a:cubicBezTo>
                <a:cubicBezTo>
                  <a:pt x="7552084" y="438537"/>
                  <a:pt x="7293699" y="413077"/>
                  <a:pt x="7110142" y="433795"/>
                </a:cubicBezTo>
                <a:cubicBezTo>
                  <a:pt x="6926585" y="454513"/>
                  <a:pt x="6678404" y="458302"/>
                  <a:pt x="6456636" y="433795"/>
                </a:cubicBezTo>
                <a:cubicBezTo>
                  <a:pt x="6234868" y="409288"/>
                  <a:pt x="5949040" y="420313"/>
                  <a:pt x="5803130" y="433795"/>
                </a:cubicBezTo>
                <a:cubicBezTo>
                  <a:pt x="5657220" y="447277"/>
                  <a:pt x="5438239" y="433639"/>
                  <a:pt x="5306466" y="433795"/>
                </a:cubicBezTo>
                <a:cubicBezTo>
                  <a:pt x="5174693" y="433951"/>
                  <a:pt x="4873335" y="428953"/>
                  <a:pt x="4652960" y="433795"/>
                </a:cubicBezTo>
                <a:cubicBezTo>
                  <a:pt x="4432585" y="438637"/>
                  <a:pt x="4308222" y="429721"/>
                  <a:pt x="3999455" y="433795"/>
                </a:cubicBezTo>
                <a:cubicBezTo>
                  <a:pt x="3690688" y="437869"/>
                  <a:pt x="3613342" y="460642"/>
                  <a:pt x="3424370" y="433795"/>
                </a:cubicBezTo>
                <a:cubicBezTo>
                  <a:pt x="3235398" y="406948"/>
                  <a:pt x="2894100" y="397652"/>
                  <a:pt x="2692443" y="433795"/>
                </a:cubicBezTo>
                <a:cubicBezTo>
                  <a:pt x="2490786" y="469938"/>
                  <a:pt x="2234745" y="419854"/>
                  <a:pt x="2117358" y="433795"/>
                </a:cubicBezTo>
                <a:cubicBezTo>
                  <a:pt x="1999971" y="447736"/>
                  <a:pt x="1819805" y="411730"/>
                  <a:pt x="1542273" y="433795"/>
                </a:cubicBezTo>
                <a:cubicBezTo>
                  <a:pt x="1264742" y="455860"/>
                  <a:pt x="1237828" y="457159"/>
                  <a:pt x="967188" y="433795"/>
                </a:cubicBezTo>
                <a:cubicBezTo>
                  <a:pt x="696548" y="410431"/>
                  <a:pt x="245858" y="456544"/>
                  <a:pt x="0" y="433795"/>
                </a:cubicBezTo>
                <a:cubicBezTo>
                  <a:pt x="-11649" y="278846"/>
                  <a:pt x="-9208" y="163055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40555706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2.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in KNU’S fellow partners programs</a:t>
            </a:r>
            <a:endParaRPr lang="ru-RU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D557138-880F-4C02-AF9D-55909BE642E4}"/>
              </a:ext>
            </a:extLst>
          </p:cNvPr>
          <p:cNvSpPr/>
          <p:nvPr/>
        </p:nvSpPr>
        <p:spPr>
          <a:xfrm>
            <a:off x="636676" y="2780701"/>
            <a:ext cx="7842069" cy="433795"/>
          </a:xfrm>
          <a:custGeom>
            <a:avLst/>
            <a:gdLst>
              <a:gd name="connsiteX0" fmla="*/ 0 w 7842069"/>
              <a:gd name="connsiteY0" fmla="*/ 0 h 433795"/>
              <a:gd name="connsiteX1" fmla="*/ 653506 w 7842069"/>
              <a:gd name="connsiteY1" fmla="*/ 0 h 433795"/>
              <a:gd name="connsiteX2" fmla="*/ 1150170 w 7842069"/>
              <a:gd name="connsiteY2" fmla="*/ 0 h 433795"/>
              <a:gd name="connsiteX3" fmla="*/ 1960517 w 7842069"/>
              <a:gd name="connsiteY3" fmla="*/ 0 h 433795"/>
              <a:gd name="connsiteX4" fmla="*/ 2692444 w 7842069"/>
              <a:gd name="connsiteY4" fmla="*/ 0 h 433795"/>
              <a:gd name="connsiteX5" fmla="*/ 3267529 w 7842069"/>
              <a:gd name="connsiteY5" fmla="*/ 0 h 433795"/>
              <a:gd name="connsiteX6" fmla="*/ 3685772 w 7842069"/>
              <a:gd name="connsiteY6" fmla="*/ 0 h 433795"/>
              <a:gd name="connsiteX7" fmla="*/ 4182437 w 7842069"/>
              <a:gd name="connsiteY7" fmla="*/ 0 h 433795"/>
              <a:gd name="connsiteX8" fmla="*/ 4679101 w 7842069"/>
              <a:gd name="connsiteY8" fmla="*/ 0 h 433795"/>
              <a:gd name="connsiteX9" fmla="*/ 5254186 w 7842069"/>
              <a:gd name="connsiteY9" fmla="*/ 0 h 433795"/>
              <a:gd name="connsiteX10" fmla="*/ 5986113 w 7842069"/>
              <a:gd name="connsiteY10" fmla="*/ 0 h 433795"/>
              <a:gd name="connsiteX11" fmla="*/ 6404356 w 7842069"/>
              <a:gd name="connsiteY11" fmla="*/ 0 h 433795"/>
              <a:gd name="connsiteX12" fmla="*/ 7136283 w 7842069"/>
              <a:gd name="connsiteY12" fmla="*/ 0 h 433795"/>
              <a:gd name="connsiteX13" fmla="*/ 7842069 w 7842069"/>
              <a:gd name="connsiteY13" fmla="*/ 0 h 433795"/>
              <a:gd name="connsiteX14" fmla="*/ 7842069 w 7842069"/>
              <a:gd name="connsiteY14" fmla="*/ 433795 h 433795"/>
              <a:gd name="connsiteX15" fmla="*/ 7188563 w 7842069"/>
              <a:gd name="connsiteY15" fmla="*/ 433795 h 433795"/>
              <a:gd name="connsiteX16" fmla="*/ 6456637 w 7842069"/>
              <a:gd name="connsiteY16" fmla="*/ 433795 h 433795"/>
              <a:gd name="connsiteX17" fmla="*/ 5646290 w 7842069"/>
              <a:gd name="connsiteY17" fmla="*/ 433795 h 433795"/>
              <a:gd name="connsiteX18" fmla="*/ 5149625 w 7842069"/>
              <a:gd name="connsiteY18" fmla="*/ 433795 h 433795"/>
              <a:gd name="connsiteX19" fmla="*/ 4574540 w 7842069"/>
              <a:gd name="connsiteY19" fmla="*/ 433795 h 433795"/>
              <a:gd name="connsiteX20" fmla="*/ 3921035 w 7842069"/>
              <a:gd name="connsiteY20" fmla="*/ 433795 h 433795"/>
              <a:gd name="connsiteX21" fmla="*/ 3424370 w 7842069"/>
              <a:gd name="connsiteY21" fmla="*/ 433795 h 433795"/>
              <a:gd name="connsiteX22" fmla="*/ 2770864 w 7842069"/>
              <a:gd name="connsiteY22" fmla="*/ 433795 h 433795"/>
              <a:gd name="connsiteX23" fmla="*/ 2038938 w 7842069"/>
              <a:gd name="connsiteY23" fmla="*/ 433795 h 433795"/>
              <a:gd name="connsiteX24" fmla="*/ 1228591 w 7842069"/>
              <a:gd name="connsiteY24" fmla="*/ 433795 h 433795"/>
              <a:gd name="connsiteX25" fmla="*/ 731926 w 7842069"/>
              <a:gd name="connsiteY25" fmla="*/ 433795 h 433795"/>
              <a:gd name="connsiteX26" fmla="*/ 0 w 7842069"/>
              <a:gd name="connsiteY26" fmla="*/ 433795 h 433795"/>
              <a:gd name="connsiteX27" fmla="*/ 0 w 7842069"/>
              <a:gd name="connsiteY27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42069" h="433795" extrusionOk="0">
                <a:moveTo>
                  <a:pt x="0" y="0"/>
                </a:moveTo>
                <a:cubicBezTo>
                  <a:pt x="216491" y="-20788"/>
                  <a:pt x="361702" y="-15495"/>
                  <a:pt x="653506" y="0"/>
                </a:cubicBezTo>
                <a:cubicBezTo>
                  <a:pt x="945310" y="15495"/>
                  <a:pt x="979964" y="14106"/>
                  <a:pt x="1150170" y="0"/>
                </a:cubicBezTo>
                <a:cubicBezTo>
                  <a:pt x="1320376" y="-14106"/>
                  <a:pt x="1679436" y="12499"/>
                  <a:pt x="1960517" y="0"/>
                </a:cubicBezTo>
                <a:cubicBezTo>
                  <a:pt x="2241598" y="-12499"/>
                  <a:pt x="2343718" y="24608"/>
                  <a:pt x="2692444" y="0"/>
                </a:cubicBezTo>
                <a:cubicBezTo>
                  <a:pt x="3041170" y="-24608"/>
                  <a:pt x="3018233" y="23293"/>
                  <a:pt x="3267529" y="0"/>
                </a:cubicBezTo>
                <a:cubicBezTo>
                  <a:pt x="3516825" y="-23293"/>
                  <a:pt x="3505908" y="-13201"/>
                  <a:pt x="3685772" y="0"/>
                </a:cubicBezTo>
                <a:cubicBezTo>
                  <a:pt x="3865636" y="13201"/>
                  <a:pt x="3962079" y="-11420"/>
                  <a:pt x="4182437" y="0"/>
                </a:cubicBezTo>
                <a:cubicBezTo>
                  <a:pt x="4402796" y="11420"/>
                  <a:pt x="4467554" y="17591"/>
                  <a:pt x="4679101" y="0"/>
                </a:cubicBezTo>
                <a:cubicBezTo>
                  <a:pt x="4890648" y="-17591"/>
                  <a:pt x="5033375" y="6055"/>
                  <a:pt x="5254186" y="0"/>
                </a:cubicBezTo>
                <a:cubicBezTo>
                  <a:pt x="5474998" y="-6055"/>
                  <a:pt x="5788076" y="-7947"/>
                  <a:pt x="5986113" y="0"/>
                </a:cubicBezTo>
                <a:cubicBezTo>
                  <a:pt x="6184150" y="7947"/>
                  <a:pt x="6248056" y="17840"/>
                  <a:pt x="6404356" y="0"/>
                </a:cubicBezTo>
                <a:cubicBezTo>
                  <a:pt x="6560656" y="-17840"/>
                  <a:pt x="6838476" y="-13555"/>
                  <a:pt x="7136283" y="0"/>
                </a:cubicBezTo>
                <a:cubicBezTo>
                  <a:pt x="7434090" y="13555"/>
                  <a:pt x="7699750" y="-27413"/>
                  <a:pt x="7842069" y="0"/>
                </a:cubicBezTo>
                <a:cubicBezTo>
                  <a:pt x="7826388" y="136295"/>
                  <a:pt x="7829254" y="290751"/>
                  <a:pt x="7842069" y="433795"/>
                </a:cubicBezTo>
                <a:cubicBezTo>
                  <a:pt x="7599190" y="457136"/>
                  <a:pt x="7346007" y="466321"/>
                  <a:pt x="7188563" y="433795"/>
                </a:cubicBezTo>
                <a:cubicBezTo>
                  <a:pt x="7031119" y="401269"/>
                  <a:pt x="6785131" y="448432"/>
                  <a:pt x="6456637" y="433795"/>
                </a:cubicBezTo>
                <a:cubicBezTo>
                  <a:pt x="6128143" y="419158"/>
                  <a:pt x="5950709" y="463953"/>
                  <a:pt x="5646290" y="433795"/>
                </a:cubicBezTo>
                <a:cubicBezTo>
                  <a:pt x="5341871" y="403637"/>
                  <a:pt x="5308237" y="454201"/>
                  <a:pt x="5149625" y="433795"/>
                </a:cubicBezTo>
                <a:cubicBezTo>
                  <a:pt x="4991013" y="413389"/>
                  <a:pt x="4750149" y="445500"/>
                  <a:pt x="4574540" y="433795"/>
                </a:cubicBezTo>
                <a:cubicBezTo>
                  <a:pt x="4398931" y="422090"/>
                  <a:pt x="4190972" y="427537"/>
                  <a:pt x="3921035" y="433795"/>
                </a:cubicBezTo>
                <a:cubicBezTo>
                  <a:pt x="3651098" y="440053"/>
                  <a:pt x="3645572" y="442365"/>
                  <a:pt x="3424370" y="433795"/>
                </a:cubicBezTo>
                <a:cubicBezTo>
                  <a:pt x="3203168" y="425225"/>
                  <a:pt x="2984321" y="460991"/>
                  <a:pt x="2770864" y="433795"/>
                </a:cubicBezTo>
                <a:cubicBezTo>
                  <a:pt x="2557407" y="406599"/>
                  <a:pt x="2246335" y="453787"/>
                  <a:pt x="2038938" y="433795"/>
                </a:cubicBezTo>
                <a:cubicBezTo>
                  <a:pt x="1831541" y="413803"/>
                  <a:pt x="1592233" y="400411"/>
                  <a:pt x="1228591" y="433795"/>
                </a:cubicBezTo>
                <a:cubicBezTo>
                  <a:pt x="864949" y="467179"/>
                  <a:pt x="933497" y="413369"/>
                  <a:pt x="731926" y="433795"/>
                </a:cubicBezTo>
                <a:cubicBezTo>
                  <a:pt x="530356" y="454221"/>
                  <a:pt x="163652" y="411679"/>
                  <a:pt x="0" y="433795"/>
                </a:cubicBezTo>
                <a:cubicBezTo>
                  <a:pt x="8541" y="224641"/>
                  <a:pt x="1220" y="143238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1353574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3.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Electronic materials and courses developed by KNU for </a:t>
            </a:r>
            <a:r>
              <a:rPr lang="en-US" sz="1600" dirty="0" err="1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Kazatomprom’s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employees  </a:t>
            </a:r>
            <a:endParaRPr lang="ru-RU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CAA3675-5B18-42AD-9DA8-A5E408801E72}"/>
              </a:ext>
            </a:extLst>
          </p:cNvPr>
          <p:cNvSpPr/>
          <p:nvPr/>
        </p:nvSpPr>
        <p:spPr>
          <a:xfrm>
            <a:off x="636677" y="3270229"/>
            <a:ext cx="7842068" cy="433795"/>
          </a:xfrm>
          <a:custGeom>
            <a:avLst/>
            <a:gdLst>
              <a:gd name="connsiteX0" fmla="*/ 0 w 7842068"/>
              <a:gd name="connsiteY0" fmla="*/ 0 h 433795"/>
              <a:gd name="connsiteX1" fmla="*/ 496664 w 7842068"/>
              <a:gd name="connsiteY1" fmla="*/ 0 h 433795"/>
              <a:gd name="connsiteX2" fmla="*/ 1071749 w 7842068"/>
              <a:gd name="connsiteY2" fmla="*/ 0 h 433795"/>
              <a:gd name="connsiteX3" fmla="*/ 1568414 w 7842068"/>
              <a:gd name="connsiteY3" fmla="*/ 0 h 433795"/>
              <a:gd name="connsiteX4" fmla="*/ 2143499 w 7842068"/>
              <a:gd name="connsiteY4" fmla="*/ 0 h 433795"/>
              <a:gd name="connsiteX5" fmla="*/ 2718584 w 7842068"/>
              <a:gd name="connsiteY5" fmla="*/ 0 h 433795"/>
              <a:gd name="connsiteX6" fmla="*/ 3136827 w 7842068"/>
              <a:gd name="connsiteY6" fmla="*/ 0 h 433795"/>
              <a:gd name="connsiteX7" fmla="*/ 3790333 w 7842068"/>
              <a:gd name="connsiteY7" fmla="*/ 0 h 433795"/>
              <a:gd name="connsiteX8" fmla="*/ 4522259 w 7842068"/>
              <a:gd name="connsiteY8" fmla="*/ 0 h 433795"/>
              <a:gd name="connsiteX9" fmla="*/ 5097344 w 7842068"/>
              <a:gd name="connsiteY9" fmla="*/ 0 h 433795"/>
              <a:gd name="connsiteX10" fmla="*/ 5907691 w 7842068"/>
              <a:gd name="connsiteY10" fmla="*/ 0 h 433795"/>
              <a:gd name="connsiteX11" fmla="*/ 6482776 w 7842068"/>
              <a:gd name="connsiteY11" fmla="*/ 0 h 433795"/>
              <a:gd name="connsiteX12" fmla="*/ 7842068 w 7842068"/>
              <a:gd name="connsiteY12" fmla="*/ 0 h 433795"/>
              <a:gd name="connsiteX13" fmla="*/ 7842068 w 7842068"/>
              <a:gd name="connsiteY13" fmla="*/ 433795 h 433795"/>
              <a:gd name="connsiteX14" fmla="*/ 7188562 w 7842068"/>
              <a:gd name="connsiteY14" fmla="*/ 433795 h 433795"/>
              <a:gd name="connsiteX15" fmla="*/ 6691898 w 7842068"/>
              <a:gd name="connsiteY15" fmla="*/ 433795 h 433795"/>
              <a:gd name="connsiteX16" fmla="*/ 5881551 w 7842068"/>
              <a:gd name="connsiteY16" fmla="*/ 433795 h 433795"/>
              <a:gd name="connsiteX17" fmla="*/ 5071204 w 7842068"/>
              <a:gd name="connsiteY17" fmla="*/ 433795 h 433795"/>
              <a:gd name="connsiteX18" fmla="*/ 4260857 w 7842068"/>
              <a:gd name="connsiteY18" fmla="*/ 433795 h 433795"/>
              <a:gd name="connsiteX19" fmla="*/ 3528931 w 7842068"/>
              <a:gd name="connsiteY19" fmla="*/ 433795 h 433795"/>
              <a:gd name="connsiteX20" fmla="*/ 2797004 w 7842068"/>
              <a:gd name="connsiteY20" fmla="*/ 433795 h 433795"/>
              <a:gd name="connsiteX21" fmla="*/ 2378761 w 7842068"/>
              <a:gd name="connsiteY21" fmla="*/ 433795 h 433795"/>
              <a:gd name="connsiteX22" fmla="*/ 1803676 w 7842068"/>
              <a:gd name="connsiteY22" fmla="*/ 433795 h 433795"/>
              <a:gd name="connsiteX23" fmla="*/ 1307011 w 7842068"/>
              <a:gd name="connsiteY23" fmla="*/ 433795 h 433795"/>
              <a:gd name="connsiteX24" fmla="*/ 0 w 7842068"/>
              <a:gd name="connsiteY24" fmla="*/ 433795 h 433795"/>
              <a:gd name="connsiteX25" fmla="*/ 0 w 7842068"/>
              <a:gd name="connsiteY25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42068" h="433795" extrusionOk="0">
                <a:moveTo>
                  <a:pt x="0" y="0"/>
                </a:moveTo>
                <a:cubicBezTo>
                  <a:pt x="191868" y="5716"/>
                  <a:pt x="270196" y="20094"/>
                  <a:pt x="496664" y="0"/>
                </a:cubicBezTo>
                <a:cubicBezTo>
                  <a:pt x="723132" y="-20094"/>
                  <a:pt x="857709" y="14323"/>
                  <a:pt x="1071749" y="0"/>
                </a:cubicBezTo>
                <a:cubicBezTo>
                  <a:pt x="1285789" y="-14323"/>
                  <a:pt x="1369050" y="5151"/>
                  <a:pt x="1568414" y="0"/>
                </a:cubicBezTo>
                <a:cubicBezTo>
                  <a:pt x="1767779" y="-5151"/>
                  <a:pt x="1889726" y="-8200"/>
                  <a:pt x="2143499" y="0"/>
                </a:cubicBezTo>
                <a:cubicBezTo>
                  <a:pt x="2397272" y="8200"/>
                  <a:pt x="2489883" y="-28566"/>
                  <a:pt x="2718584" y="0"/>
                </a:cubicBezTo>
                <a:cubicBezTo>
                  <a:pt x="2947286" y="28566"/>
                  <a:pt x="2935292" y="5544"/>
                  <a:pt x="3136827" y="0"/>
                </a:cubicBezTo>
                <a:cubicBezTo>
                  <a:pt x="3338362" y="-5544"/>
                  <a:pt x="3513829" y="20231"/>
                  <a:pt x="3790333" y="0"/>
                </a:cubicBezTo>
                <a:cubicBezTo>
                  <a:pt x="4066837" y="-20231"/>
                  <a:pt x="4344084" y="34397"/>
                  <a:pt x="4522259" y="0"/>
                </a:cubicBezTo>
                <a:cubicBezTo>
                  <a:pt x="4700434" y="-34397"/>
                  <a:pt x="4843550" y="9527"/>
                  <a:pt x="5097344" y="0"/>
                </a:cubicBezTo>
                <a:cubicBezTo>
                  <a:pt x="5351139" y="-9527"/>
                  <a:pt x="5519775" y="13643"/>
                  <a:pt x="5907691" y="0"/>
                </a:cubicBezTo>
                <a:cubicBezTo>
                  <a:pt x="6295607" y="-13643"/>
                  <a:pt x="6230722" y="16712"/>
                  <a:pt x="6482776" y="0"/>
                </a:cubicBezTo>
                <a:cubicBezTo>
                  <a:pt x="6734830" y="-16712"/>
                  <a:pt x="7286431" y="-60410"/>
                  <a:pt x="7842068" y="0"/>
                </a:cubicBezTo>
                <a:cubicBezTo>
                  <a:pt x="7847469" y="191352"/>
                  <a:pt x="7836026" y="344703"/>
                  <a:pt x="7842068" y="433795"/>
                </a:cubicBezTo>
                <a:cubicBezTo>
                  <a:pt x="7560702" y="403966"/>
                  <a:pt x="7392666" y="411188"/>
                  <a:pt x="7188562" y="433795"/>
                </a:cubicBezTo>
                <a:cubicBezTo>
                  <a:pt x="6984458" y="456402"/>
                  <a:pt x="6812364" y="410225"/>
                  <a:pt x="6691898" y="433795"/>
                </a:cubicBezTo>
                <a:cubicBezTo>
                  <a:pt x="6571432" y="457365"/>
                  <a:pt x="6055414" y="451124"/>
                  <a:pt x="5881551" y="433795"/>
                </a:cubicBezTo>
                <a:cubicBezTo>
                  <a:pt x="5707688" y="416466"/>
                  <a:pt x="5431891" y="471938"/>
                  <a:pt x="5071204" y="433795"/>
                </a:cubicBezTo>
                <a:cubicBezTo>
                  <a:pt x="4710517" y="395652"/>
                  <a:pt x="4561111" y="452105"/>
                  <a:pt x="4260857" y="433795"/>
                </a:cubicBezTo>
                <a:cubicBezTo>
                  <a:pt x="3960603" y="415485"/>
                  <a:pt x="3751444" y="446269"/>
                  <a:pt x="3528931" y="433795"/>
                </a:cubicBezTo>
                <a:cubicBezTo>
                  <a:pt x="3306418" y="421321"/>
                  <a:pt x="3124119" y="413744"/>
                  <a:pt x="2797004" y="433795"/>
                </a:cubicBezTo>
                <a:cubicBezTo>
                  <a:pt x="2469889" y="453846"/>
                  <a:pt x="2561507" y="422777"/>
                  <a:pt x="2378761" y="433795"/>
                </a:cubicBezTo>
                <a:cubicBezTo>
                  <a:pt x="2196015" y="444813"/>
                  <a:pt x="2059077" y="446187"/>
                  <a:pt x="1803676" y="433795"/>
                </a:cubicBezTo>
                <a:cubicBezTo>
                  <a:pt x="1548275" y="421403"/>
                  <a:pt x="1544001" y="424589"/>
                  <a:pt x="1307011" y="433795"/>
                </a:cubicBezTo>
                <a:cubicBezTo>
                  <a:pt x="1070021" y="443001"/>
                  <a:pt x="597320" y="388564"/>
                  <a:pt x="0" y="433795"/>
                </a:cubicBezTo>
                <a:cubicBezTo>
                  <a:pt x="-14732" y="248768"/>
                  <a:pt x="4447" y="163865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0104528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4.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KNU E-library</a:t>
            </a:r>
            <a:endParaRPr lang="ru-RU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18F82BD-E91D-4E22-9869-5F6EE9C3E305}"/>
              </a:ext>
            </a:extLst>
          </p:cNvPr>
          <p:cNvSpPr/>
          <p:nvPr/>
        </p:nvSpPr>
        <p:spPr>
          <a:xfrm>
            <a:off x="650966" y="3759757"/>
            <a:ext cx="7842068" cy="433795"/>
          </a:xfrm>
          <a:custGeom>
            <a:avLst/>
            <a:gdLst>
              <a:gd name="connsiteX0" fmla="*/ 0 w 7842068"/>
              <a:gd name="connsiteY0" fmla="*/ 0 h 433795"/>
              <a:gd name="connsiteX1" fmla="*/ 496664 w 7842068"/>
              <a:gd name="connsiteY1" fmla="*/ 0 h 433795"/>
              <a:gd name="connsiteX2" fmla="*/ 1071749 w 7842068"/>
              <a:gd name="connsiteY2" fmla="*/ 0 h 433795"/>
              <a:gd name="connsiteX3" fmla="*/ 1568414 w 7842068"/>
              <a:gd name="connsiteY3" fmla="*/ 0 h 433795"/>
              <a:gd name="connsiteX4" fmla="*/ 2143499 w 7842068"/>
              <a:gd name="connsiteY4" fmla="*/ 0 h 433795"/>
              <a:gd name="connsiteX5" fmla="*/ 2718584 w 7842068"/>
              <a:gd name="connsiteY5" fmla="*/ 0 h 433795"/>
              <a:gd name="connsiteX6" fmla="*/ 3136827 w 7842068"/>
              <a:gd name="connsiteY6" fmla="*/ 0 h 433795"/>
              <a:gd name="connsiteX7" fmla="*/ 3790333 w 7842068"/>
              <a:gd name="connsiteY7" fmla="*/ 0 h 433795"/>
              <a:gd name="connsiteX8" fmla="*/ 4522259 w 7842068"/>
              <a:gd name="connsiteY8" fmla="*/ 0 h 433795"/>
              <a:gd name="connsiteX9" fmla="*/ 5097344 w 7842068"/>
              <a:gd name="connsiteY9" fmla="*/ 0 h 433795"/>
              <a:gd name="connsiteX10" fmla="*/ 5907691 w 7842068"/>
              <a:gd name="connsiteY10" fmla="*/ 0 h 433795"/>
              <a:gd name="connsiteX11" fmla="*/ 6482776 w 7842068"/>
              <a:gd name="connsiteY11" fmla="*/ 0 h 433795"/>
              <a:gd name="connsiteX12" fmla="*/ 7842068 w 7842068"/>
              <a:gd name="connsiteY12" fmla="*/ 0 h 433795"/>
              <a:gd name="connsiteX13" fmla="*/ 7842068 w 7842068"/>
              <a:gd name="connsiteY13" fmla="*/ 433795 h 433795"/>
              <a:gd name="connsiteX14" fmla="*/ 7188562 w 7842068"/>
              <a:gd name="connsiteY14" fmla="*/ 433795 h 433795"/>
              <a:gd name="connsiteX15" fmla="*/ 6691898 w 7842068"/>
              <a:gd name="connsiteY15" fmla="*/ 433795 h 433795"/>
              <a:gd name="connsiteX16" fmla="*/ 5881551 w 7842068"/>
              <a:gd name="connsiteY16" fmla="*/ 433795 h 433795"/>
              <a:gd name="connsiteX17" fmla="*/ 5071204 w 7842068"/>
              <a:gd name="connsiteY17" fmla="*/ 433795 h 433795"/>
              <a:gd name="connsiteX18" fmla="*/ 4260857 w 7842068"/>
              <a:gd name="connsiteY18" fmla="*/ 433795 h 433795"/>
              <a:gd name="connsiteX19" fmla="*/ 3528931 w 7842068"/>
              <a:gd name="connsiteY19" fmla="*/ 433795 h 433795"/>
              <a:gd name="connsiteX20" fmla="*/ 2797004 w 7842068"/>
              <a:gd name="connsiteY20" fmla="*/ 433795 h 433795"/>
              <a:gd name="connsiteX21" fmla="*/ 2378761 w 7842068"/>
              <a:gd name="connsiteY21" fmla="*/ 433795 h 433795"/>
              <a:gd name="connsiteX22" fmla="*/ 1803676 w 7842068"/>
              <a:gd name="connsiteY22" fmla="*/ 433795 h 433795"/>
              <a:gd name="connsiteX23" fmla="*/ 1307011 w 7842068"/>
              <a:gd name="connsiteY23" fmla="*/ 433795 h 433795"/>
              <a:gd name="connsiteX24" fmla="*/ 0 w 7842068"/>
              <a:gd name="connsiteY24" fmla="*/ 433795 h 433795"/>
              <a:gd name="connsiteX25" fmla="*/ 0 w 7842068"/>
              <a:gd name="connsiteY25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42068" h="433795" extrusionOk="0">
                <a:moveTo>
                  <a:pt x="0" y="0"/>
                </a:moveTo>
                <a:cubicBezTo>
                  <a:pt x="191868" y="5716"/>
                  <a:pt x="270196" y="20094"/>
                  <a:pt x="496664" y="0"/>
                </a:cubicBezTo>
                <a:cubicBezTo>
                  <a:pt x="723132" y="-20094"/>
                  <a:pt x="857709" y="14323"/>
                  <a:pt x="1071749" y="0"/>
                </a:cubicBezTo>
                <a:cubicBezTo>
                  <a:pt x="1285789" y="-14323"/>
                  <a:pt x="1369050" y="5151"/>
                  <a:pt x="1568414" y="0"/>
                </a:cubicBezTo>
                <a:cubicBezTo>
                  <a:pt x="1767779" y="-5151"/>
                  <a:pt x="1889726" y="-8200"/>
                  <a:pt x="2143499" y="0"/>
                </a:cubicBezTo>
                <a:cubicBezTo>
                  <a:pt x="2397272" y="8200"/>
                  <a:pt x="2489883" y="-28566"/>
                  <a:pt x="2718584" y="0"/>
                </a:cubicBezTo>
                <a:cubicBezTo>
                  <a:pt x="2947286" y="28566"/>
                  <a:pt x="2935292" y="5544"/>
                  <a:pt x="3136827" y="0"/>
                </a:cubicBezTo>
                <a:cubicBezTo>
                  <a:pt x="3338362" y="-5544"/>
                  <a:pt x="3513829" y="20231"/>
                  <a:pt x="3790333" y="0"/>
                </a:cubicBezTo>
                <a:cubicBezTo>
                  <a:pt x="4066837" y="-20231"/>
                  <a:pt x="4344084" y="34397"/>
                  <a:pt x="4522259" y="0"/>
                </a:cubicBezTo>
                <a:cubicBezTo>
                  <a:pt x="4700434" y="-34397"/>
                  <a:pt x="4843550" y="9527"/>
                  <a:pt x="5097344" y="0"/>
                </a:cubicBezTo>
                <a:cubicBezTo>
                  <a:pt x="5351139" y="-9527"/>
                  <a:pt x="5519775" y="13643"/>
                  <a:pt x="5907691" y="0"/>
                </a:cubicBezTo>
                <a:cubicBezTo>
                  <a:pt x="6295607" y="-13643"/>
                  <a:pt x="6230722" y="16712"/>
                  <a:pt x="6482776" y="0"/>
                </a:cubicBezTo>
                <a:cubicBezTo>
                  <a:pt x="6734830" y="-16712"/>
                  <a:pt x="7286431" y="-60410"/>
                  <a:pt x="7842068" y="0"/>
                </a:cubicBezTo>
                <a:cubicBezTo>
                  <a:pt x="7847469" y="191352"/>
                  <a:pt x="7836026" y="344703"/>
                  <a:pt x="7842068" y="433795"/>
                </a:cubicBezTo>
                <a:cubicBezTo>
                  <a:pt x="7560702" y="403966"/>
                  <a:pt x="7392666" y="411188"/>
                  <a:pt x="7188562" y="433795"/>
                </a:cubicBezTo>
                <a:cubicBezTo>
                  <a:pt x="6984458" y="456402"/>
                  <a:pt x="6812364" y="410225"/>
                  <a:pt x="6691898" y="433795"/>
                </a:cubicBezTo>
                <a:cubicBezTo>
                  <a:pt x="6571432" y="457365"/>
                  <a:pt x="6055414" y="451124"/>
                  <a:pt x="5881551" y="433795"/>
                </a:cubicBezTo>
                <a:cubicBezTo>
                  <a:pt x="5707688" y="416466"/>
                  <a:pt x="5431891" y="471938"/>
                  <a:pt x="5071204" y="433795"/>
                </a:cubicBezTo>
                <a:cubicBezTo>
                  <a:pt x="4710517" y="395652"/>
                  <a:pt x="4561111" y="452105"/>
                  <a:pt x="4260857" y="433795"/>
                </a:cubicBezTo>
                <a:cubicBezTo>
                  <a:pt x="3960603" y="415485"/>
                  <a:pt x="3751444" y="446269"/>
                  <a:pt x="3528931" y="433795"/>
                </a:cubicBezTo>
                <a:cubicBezTo>
                  <a:pt x="3306418" y="421321"/>
                  <a:pt x="3124119" y="413744"/>
                  <a:pt x="2797004" y="433795"/>
                </a:cubicBezTo>
                <a:cubicBezTo>
                  <a:pt x="2469889" y="453846"/>
                  <a:pt x="2561507" y="422777"/>
                  <a:pt x="2378761" y="433795"/>
                </a:cubicBezTo>
                <a:cubicBezTo>
                  <a:pt x="2196015" y="444813"/>
                  <a:pt x="2059077" y="446187"/>
                  <a:pt x="1803676" y="433795"/>
                </a:cubicBezTo>
                <a:cubicBezTo>
                  <a:pt x="1548275" y="421403"/>
                  <a:pt x="1544001" y="424589"/>
                  <a:pt x="1307011" y="433795"/>
                </a:cubicBezTo>
                <a:cubicBezTo>
                  <a:pt x="1070021" y="443001"/>
                  <a:pt x="597320" y="388564"/>
                  <a:pt x="0" y="433795"/>
                </a:cubicBezTo>
                <a:cubicBezTo>
                  <a:pt x="-14732" y="248768"/>
                  <a:pt x="4447" y="163865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01045281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5.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E-learning</a:t>
            </a:r>
            <a:endParaRPr lang="ru-RU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 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68A1FA-35B3-4C9A-8758-2EC10726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63" y="3198641"/>
            <a:ext cx="2889949" cy="20524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2B84207-805F-4EF2-BDCA-91B9D9D39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92" y="1762287"/>
            <a:ext cx="1892457" cy="57305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A25D-9EA4-4F7D-9F78-5681A9158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600" y="1764592"/>
            <a:ext cx="853167" cy="61446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97D1F83-9BDA-4150-9538-25CCC0C07A8B}"/>
              </a:ext>
            </a:extLst>
          </p:cNvPr>
          <p:cNvSpPr/>
          <p:nvPr/>
        </p:nvSpPr>
        <p:spPr>
          <a:xfrm>
            <a:off x="522763" y="2432296"/>
            <a:ext cx="1574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a)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Safety culture 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C7CD3BA-7800-49AF-857D-99EB61E2C41F}"/>
              </a:ext>
            </a:extLst>
          </p:cNvPr>
          <p:cNvSpPr/>
          <p:nvPr/>
        </p:nvSpPr>
        <p:spPr>
          <a:xfrm>
            <a:off x="3025250" y="2438702"/>
            <a:ext cx="1797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ru-RU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Lean production 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DCDF5DA-44B0-4B95-A433-32A4D66ECAB8}"/>
              </a:ext>
            </a:extLst>
          </p:cNvPr>
          <p:cNvSpPr/>
          <p:nvPr/>
        </p:nvSpPr>
        <p:spPr>
          <a:xfrm>
            <a:off x="5643618" y="2258208"/>
            <a:ext cx="3133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c)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Center For Development Of Professional Competencies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56AB5D8-DB09-4355-ADB8-5EE0573043D1}"/>
              </a:ext>
            </a:extLst>
          </p:cNvPr>
          <p:cNvSpPr/>
          <p:nvPr/>
        </p:nvSpPr>
        <p:spPr>
          <a:xfrm>
            <a:off x="6025866" y="3614397"/>
            <a:ext cx="2367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f)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Culture of responsibility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6D25B9A-BFFD-42AA-A505-2271959639C1}"/>
              </a:ext>
            </a:extLst>
          </p:cNvPr>
          <p:cNvSpPr/>
          <p:nvPr/>
        </p:nvSpPr>
        <p:spPr>
          <a:xfrm>
            <a:off x="554184" y="3614397"/>
            <a:ext cx="2471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d)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Leadership and continuity culture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B8EED6-4E5F-483A-8546-11B20754FE26}"/>
              </a:ext>
            </a:extLst>
          </p:cNvPr>
          <p:cNvSpPr/>
          <p:nvPr/>
        </p:nvSpPr>
        <p:spPr>
          <a:xfrm>
            <a:off x="650966" y="1153320"/>
            <a:ext cx="7842068" cy="433795"/>
          </a:xfrm>
          <a:custGeom>
            <a:avLst/>
            <a:gdLst>
              <a:gd name="connsiteX0" fmla="*/ 0 w 7842068"/>
              <a:gd name="connsiteY0" fmla="*/ 0 h 433795"/>
              <a:gd name="connsiteX1" fmla="*/ 418244 w 7842068"/>
              <a:gd name="connsiteY1" fmla="*/ 0 h 433795"/>
              <a:gd name="connsiteX2" fmla="*/ 914908 w 7842068"/>
              <a:gd name="connsiteY2" fmla="*/ 0 h 433795"/>
              <a:gd name="connsiteX3" fmla="*/ 1725255 w 7842068"/>
              <a:gd name="connsiteY3" fmla="*/ 0 h 433795"/>
              <a:gd name="connsiteX4" fmla="*/ 2378761 w 7842068"/>
              <a:gd name="connsiteY4" fmla="*/ 0 h 433795"/>
              <a:gd name="connsiteX5" fmla="*/ 3032266 w 7842068"/>
              <a:gd name="connsiteY5" fmla="*/ 0 h 433795"/>
              <a:gd name="connsiteX6" fmla="*/ 3528931 w 7842068"/>
              <a:gd name="connsiteY6" fmla="*/ 0 h 433795"/>
              <a:gd name="connsiteX7" fmla="*/ 3947174 w 7842068"/>
              <a:gd name="connsiteY7" fmla="*/ 0 h 433795"/>
              <a:gd name="connsiteX8" fmla="*/ 4443839 w 7842068"/>
              <a:gd name="connsiteY8" fmla="*/ 0 h 433795"/>
              <a:gd name="connsiteX9" fmla="*/ 4940503 w 7842068"/>
              <a:gd name="connsiteY9" fmla="*/ 0 h 433795"/>
              <a:gd name="connsiteX10" fmla="*/ 5515588 w 7842068"/>
              <a:gd name="connsiteY10" fmla="*/ 0 h 433795"/>
              <a:gd name="connsiteX11" fmla="*/ 6169093 w 7842068"/>
              <a:gd name="connsiteY11" fmla="*/ 0 h 433795"/>
              <a:gd name="connsiteX12" fmla="*/ 6979441 w 7842068"/>
              <a:gd name="connsiteY12" fmla="*/ 0 h 433795"/>
              <a:gd name="connsiteX13" fmla="*/ 7842068 w 7842068"/>
              <a:gd name="connsiteY13" fmla="*/ 0 h 433795"/>
              <a:gd name="connsiteX14" fmla="*/ 7842068 w 7842068"/>
              <a:gd name="connsiteY14" fmla="*/ 433795 h 433795"/>
              <a:gd name="connsiteX15" fmla="*/ 7110142 w 7842068"/>
              <a:gd name="connsiteY15" fmla="*/ 433795 h 433795"/>
              <a:gd name="connsiteX16" fmla="*/ 6378215 w 7842068"/>
              <a:gd name="connsiteY16" fmla="*/ 433795 h 433795"/>
              <a:gd name="connsiteX17" fmla="*/ 5724710 w 7842068"/>
              <a:gd name="connsiteY17" fmla="*/ 433795 h 433795"/>
              <a:gd name="connsiteX18" fmla="*/ 5149625 w 7842068"/>
              <a:gd name="connsiteY18" fmla="*/ 433795 h 433795"/>
              <a:gd name="connsiteX19" fmla="*/ 4574540 w 7842068"/>
              <a:gd name="connsiteY19" fmla="*/ 433795 h 433795"/>
              <a:gd name="connsiteX20" fmla="*/ 3999455 w 7842068"/>
              <a:gd name="connsiteY20" fmla="*/ 433795 h 433795"/>
              <a:gd name="connsiteX21" fmla="*/ 3267528 w 7842068"/>
              <a:gd name="connsiteY21" fmla="*/ 433795 h 433795"/>
              <a:gd name="connsiteX22" fmla="*/ 2535602 w 7842068"/>
              <a:gd name="connsiteY22" fmla="*/ 433795 h 433795"/>
              <a:gd name="connsiteX23" fmla="*/ 1960517 w 7842068"/>
              <a:gd name="connsiteY23" fmla="*/ 433795 h 433795"/>
              <a:gd name="connsiteX24" fmla="*/ 1385432 w 7842068"/>
              <a:gd name="connsiteY24" fmla="*/ 433795 h 433795"/>
              <a:gd name="connsiteX25" fmla="*/ 810347 w 7842068"/>
              <a:gd name="connsiteY25" fmla="*/ 433795 h 433795"/>
              <a:gd name="connsiteX26" fmla="*/ 0 w 7842068"/>
              <a:gd name="connsiteY26" fmla="*/ 433795 h 433795"/>
              <a:gd name="connsiteX27" fmla="*/ 0 w 7842068"/>
              <a:gd name="connsiteY27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42068" h="433795" extrusionOk="0">
                <a:moveTo>
                  <a:pt x="0" y="0"/>
                </a:moveTo>
                <a:cubicBezTo>
                  <a:pt x="149513" y="12525"/>
                  <a:pt x="282652" y="3116"/>
                  <a:pt x="418244" y="0"/>
                </a:cubicBezTo>
                <a:cubicBezTo>
                  <a:pt x="553836" y="-3116"/>
                  <a:pt x="670008" y="7823"/>
                  <a:pt x="914908" y="0"/>
                </a:cubicBezTo>
                <a:cubicBezTo>
                  <a:pt x="1159808" y="-7823"/>
                  <a:pt x="1535912" y="4975"/>
                  <a:pt x="1725255" y="0"/>
                </a:cubicBezTo>
                <a:cubicBezTo>
                  <a:pt x="1914598" y="-4975"/>
                  <a:pt x="2093143" y="32521"/>
                  <a:pt x="2378761" y="0"/>
                </a:cubicBezTo>
                <a:cubicBezTo>
                  <a:pt x="2664379" y="-32521"/>
                  <a:pt x="2709993" y="-6434"/>
                  <a:pt x="3032266" y="0"/>
                </a:cubicBezTo>
                <a:cubicBezTo>
                  <a:pt x="3354540" y="6434"/>
                  <a:pt x="3300674" y="9982"/>
                  <a:pt x="3528931" y="0"/>
                </a:cubicBezTo>
                <a:cubicBezTo>
                  <a:pt x="3757188" y="-9982"/>
                  <a:pt x="3854667" y="15420"/>
                  <a:pt x="3947174" y="0"/>
                </a:cubicBezTo>
                <a:cubicBezTo>
                  <a:pt x="4039681" y="-15420"/>
                  <a:pt x="4236593" y="6716"/>
                  <a:pt x="4443839" y="0"/>
                </a:cubicBezTo>
                <a:cubicBezTo>
                  <a:pt x="4651086" y="-6716"/>
                  <a:pt x="4795502" y="18560"/>
                  <a:pt x="4940503" y="0"/>
                </a:cubicBezTo>
                <a:cubicBezTo>
                  <a:pt x="5085504" y="-18560"/>
                  <a:pt x="5256298" y="-13114"/>
                  <a:pt x="5515588" y="0"/>
                </a:cubicBezTo>
                <a:cubicBezTo>
                  <a:pt x="5774878" y="13114"/>
                  <a:pt x="6035298" y="-1193"/>
                  <a:pt x="6169093" y="0"/>
                </a:cubicBezTo>
                <a:cubicBezTo>
                  <a:pt x="6302889" y="1193"/>
                  <a:pt x="6764611" y="35885"/>
                  <a:pt x="6979441" y="0"/>
                </a:cubicBezTo>
                <a:cubicBezTo>
                  <a:pt x="7194271" y="-35885"/>
                  <a:pt x="7521158" y="13677"/>
                  <a:pt x="7842068" y="0"/>
                </a:cubicBezTo>
                <a:cubicBezTo>
                  <a:pt x="7844863" y="180126"/>
                  <a:pt x="7826178" y="256380"/>
                  <a:pt x="7842068" y="433795"/>
                </a:cubicBezTo>
                <a:cubicBezTo>
                  <a:pt x="7526311" y="452416"/>
                  <a:pt x="7403692" y="466301"/>
                  <a:pt x="7110142" y="433795"/>
                </a:cubicBezTo>
                <a:cubicBezTo>
                  <a:pt x="6816592" y="401289"/>
                  <a:pt x="6656490" y="407043"/>
                  <a:pt x="6378215" y="433795"/>
                </a:cubicBezTo>
                <a:cubicBezTo>
                  <a:pt x="6099940" y="460547"/>
                  <a:pt x="6041799" y="459542"/>
                  <a:pt x="5724710" y="433795"/>
                </a:cubicBezTo>
                <a:cubicBezTo>
                  <a:pt x="5407622" y="408048"/>
                  <a:pt x="5371951" y="412190"/>
                  <a:pt x="5149625" y="433795"/>
                </a:cubicBezTo>
                <a:cubicBezTo>
                  <a:pt x="4927300" y="455400"/>
                  <a:pt x="4809119" y="444834"/>
                  <a:pt x="4574540" y="433795"/>
                </a:cubicBezTo>
                <a:cubicBezTo>
                  <a:pt x="4339962" y="422756"/>
                  <a:pt x="4250315" y="414903"/>
                  <a:pt x="3999455" y="433795"/>
                </a:cubicBezTo>
                <a:cubicBezTo>
                  <a:pt x="3748595" y="452687"/>
                  <a:pt x="3519025" y="442597"/>
                  <a:pt x="3267528" y="433795"/>
                </a:cubicBezTo>
                <a:cubicBezTo>
                  <a:pt x="3016031" y="424993"/>
                  <a:pt x="2751685" y="400053"/>
                  <a:pt x="2535602" y="433795"/>
                </a:cubicBezTo>
                <a:cubicBezTo>
                  <a:pt x="2319519" y="467537"/>
                  <a:pt x="2098360" y="417021"/>
                  <a:pt x="1960517" y="433795"/>
                </a:cubicBezTo>
                <a:cubicBezTo>
                  <a:pt x="1822674" y="450569"/>
                  <a:pt x="1552716" y="427046"/>
                  <a:pt x="1385432" y="433795"/>
                </a:cubicBezTo>
                <a:cubicBezTo>
                  <a:pt x="1218148" y="440544"/>
                  <a:pt x="1043890" y="428628"/>
                  <a:pt x="810347" y="433795"/>
                </a:cubicBezTo>
                <a:cubicBezTo>
                  <a:pt x="576804" y="438962"/>
                  <a:pt x="316574" y="466014"/>
                  <a:pt x="0" y="433795"/>
                </a:cubicBezTo>
                <a:cubicBezTo>
                  <a:pt x="1028" y="317387"/>
                  <a:pt x="749" y="100127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in specialized and corporate programs</a:t>
            </a:r>
            <a:endParaRPr lang="ru-RU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1" name="Рисунок 30" descr="Изображение выглядит как шлем&#10;&#10;Автоматически созданное описание">
            <a:extLst>
              <a:ext uri="{FF2B5EF4-FFF2-40B4-BE49-F238E27FC236}">
                <a16:creationId xmlns:a16="http://schemas.microsoft.com/office/drawing/2014/main" xmlns="" id="{EAE4AADC-DAD2-4C82-BD90-3F0505731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556" y="1623738"/>
            <a:ext cx="853166" cy="85015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ноутбук, компьютер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A02F28C-205F-47BA-8218-89558E9C1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973" y="2786874"/>
            <a:ext cx="1032419" cy="1028780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B574D61-9C6F-4FE7-9920-CCDAFE3F2474}"/>
              </a:ext>
            </a:extLst>
          </p:cNvPr>
          <p:cNvSpPr/>
          <p:nvPr/>
        </p:nvSpPr>
        <p:spPr>
          <a:xfrm>
            <a:off x="3192994" y="3655995"/>
            <a:ext cx="1795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e) </a:t>
            </a:r>
            <a:r>
              <a:rPr lang="en-US" sz="16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Internal coaches </a:t>
            </a:r>
            <a:endParaRPr lang="x-none" sz="16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C:\Users\Public\Pictures\Sample Pictures\лидер лидеру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4883" y="2793442"/>
            <a:ext cx="1245996" cy="874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23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2B84207-805F-4EF2-BDCA-91B9D9D3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12" y="1088856"/>
            <a:ext cx="1562522" cy="47315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97D1F83-9BDA-4150-9538-25CCC0C07A8B}"/>
              </a:ext>
            </a:extLst>
          </p:cNvPr>
          <p:cNvSpPr/>
          <p:nvPr/>
        </p:nvSpPr>
        <p:spPr>
          <a:xfrm>
            <a:off x="5675532" y="1166104"/>
            <a:ext cx="1547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a)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Safety culture </a:t>
            </a:r>
            <a:endParaRPr lang="x-none" sz="16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B8EED6-4E5F-483A-8546-11B20754FE26}"/>
              </a:ext>
            </a:extLst>
          </p:cNvPr>
          <p:cNvSpPr/>
          <p:nvPr/>
        </p:nvSpPr>
        <p:spPr>
          <a:xfrm>
            <a:off x="124056" y="1089302"/>
            <a:ext cx="3990743" cy="311482"/>
          </a:xfrm>
          <a:custGeom>
            <a:avLst/>
            <a:gdLst>
              <a:gd name="connsiteX0" fmla="*/ 0 w 2719251"/>
              <a:gd name="connsiteY0" fmla="*/ 0 h 433795"/>
              <a:gd name="connsiteX1" fmla="*/ 598235 w 2719251"/>
              <a:gd name="connsiteY1" fmla="*/ 0 h 433795"/>
              <a:gd name="connsiteX2" fmla="*/ 1223663 w 2719251"/>
              <a:gd name="connsiteY2" fmla="*/ 0 h 433795"/>
              <a:gd name="connsiteX3" fmla="*/ 1957861 w 2719251"/>
              <a:gd name="connsiteY3" fmla="*/ 0 h 433795"/>
              <a:gd name="connsiteX4" fmla="*/ 2719251 w 2719251"/>
              <a:gd name="connsiteY4" fmla="*/ 0 h 433795"/>
              <a:gd name="connsiteX5" fmla="*/ 2719251 w 2719251"/>
              <a:gd name="connsiteY5" fmla="*/ 433795 h 433795"/>
              <a:gd name="connsiteX6" fmla="*/ 1985053 w 2719251"/>
              <a:gd name="connsiteY6" fmla="*/ 433795 h 433795"/>
              <a:gd name="connsiteX7" fmla="*/ 1386818 w 2719251"/>
              <a:gd name="connsiteY7" fmla="*/ 433795 h 433795"/>
              <a:gd name="connsiteX8" fmla="*/ 761390 w 2719251"/>
              <a:gd name="connsiteY8" fmla="*/ 433795 h 433795"/>
              <a:gd name="connsiteX9" fmla="*/ 0 w 2719251"/>
              <a:gd name="connsiteY9" fmla="*/ 433795 h 433795"/>
              <a:gd name="connsiteX10" fmla="*/ 0 w 2719251"/>
              <a:gd name="connsiteY10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9251" h="433795" extrusionOk="0">
                <a:moveTo>
                  <a:pt x="0" y="0"/>
                </a:moveTo>
                <a:cubicBezTo>
                  <a:pt x="131321" y="-20116"/>
                  <a:pt x="380194" y="28922"/>
                  <a:pt x="598235" y="0"/>
                </a:cubicBezTo>
                <a:cubicBezTo>
                  <a:pt x="816276" y="-28922"/>
                  <a:pt x="916500" y="-17643"/>
                  <a:pt x="1223663" y="0"/>
                </a:cubicBezTo>
                <a:cubicBezTo>
                  <a:pt x="1530826" y="17643"/>
                  <a:pt x="1808517" y="27727"/>
                  <a:pt x="1957861" y="0"/>
                </a:cubicBezTo>
                <a:cubicBezTo>
                  <a:pt x="2107205" y="-27727"/>
                  <a:pt x="2473869" y="20262"/>
                  <a:pt x="2719251" y="0"/>
                </a:cubicBezTo>
                <a:cubicBezTo>
                  <a:pt x="2702541" y="180444"/>
                  <a:pt x="2733683" y="345387"/>
                  <a:pt x="2719251" y="433795"/>
                </a:cubicBezTo>
                <a:cubicBezTo>
                  <a:pt x="2455097" y="458362"/>
                  <a:pt x="2312511" y="436566"/>
                  <a:pt x="1985053" y="433795"/>
                </a:cubicBezTo>
                <a:cubicBezTo>
                  <a:pt x="1657595" y="431024"/>
                  <a:pt x="1673613" y="448973"/>
                  <a:pt x="1386818" y="433795"/>
                </a:cubicBezTo>
                <a:cubicBezTo>
                  <a:pt x="1100023" y="418617"/>
                  <a:pt x="919693" y="434328"/>
                  <a:pt x="761390" y="433795"/>
                </a:cubicBezTo>
                <a:cubicBezTo>
                  <a:pt x="603087" y="433262"/>
                  <a:pt x="273390" y="416731"/>
                  <a:pt x="0" y="433795"/>
                </a:cubicBezTo>
                <a:cubicBezTo>
                  <a:pt x="-21305" y="330473"/>
                  <a:pt x="865" y="208526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en-US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in specialized and corporate programs  </a:t>
            </a:r>
            <a:endParaRPr lang="ru-RU" sz="12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3464" y="1488332"/>
          <a:ext cx="5204298" cy="3470148"/>
        </p:xfrm>
        <a:graphic>
          <a:graphicData uri="http://schemas.openxmlformats.org/drawingml/2006/table">
            <a:tbl>
              <a:tblPr/>
              <a:tblGrid>
                <a:gridCol w="2722830"/>
                <a:gridCol w="2481468"/>
              </a:tblGrid>
              <a:tr h="188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Module 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Seminar “Leadership and personal commitment to security”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“Behavioral security audit” workshop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Working session “Exchange of best practices on prevention of dangerous conditions, dangerous actions, potentially hazardous situations (Near Miss)  at JSC “NAC “</a:t>
                      </a:r>
                      <a:r>
                        <a:rPr lang="en-US" sz="900" dirty="0" err="1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Kazatomprom</a:t>
                      </a: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” subsidiaries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Module 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“My route (ACCOUNTABILITY BUILDER) to the formation of personal  liability for achievement of organization results”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“Methodology  of risk assessment -  5 simple steps” workshop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Working session “Exchange of best practices on providing an effective management system for occupational health and safety”, case analysis of uranium mine enterprises of the Republic of Kazakhstan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Module 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“Effective communication influence and persuasion skills” workshop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“Deployment of  DMAIC-projects (define, measure, analyze improve, control)(in the area of EHS (environment, health, safety)” workshop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Working session “Exchange of best practices on ensuring transport security at the enterprise, case analysis of uranium mine enterprises of the Republic of Kazakhstan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Module 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Seminar “Digital thinking”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“Incident management” workshop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Working session “Protection of DMAIC-projects ” in the area of EHS”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651770" y="1682884"/>
            <a:ext cx="2728555" cy="277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  Golden Rules at production enterprise with zero injuries and safe working conditions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Become a Leader – to show commitment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Depict threats – to control risks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Define goals – to develop programs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Constantly improve the production safety system  - to achieve a high level of organization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Ensure the production safety at working places while operating  equipment and handling of dangerous substances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 Improve skills  - develop professional skills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 Invest in human resources-motivate through participation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80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??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Рисунок 10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410A25D-9EA4-4F7D-9F78-5681A9158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78" y="1052757"/>
            <a:ext cx="741935" cy="53435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C7CD3BA-7800-49AF-857D-99EB61E2C41F}"/>
              </a:ext>
            </a:extLst>
          </p:cNvPr>
          <p:cNvSpPr/>
          <p:nvPr/>
        </p:nvSpPr>
        <p:spPr>
          <a:xfrm>
            <a:off x="4035333" y="1150659"/>
            <a:ext cx="1715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Lean production</a:t>
            </a:r>
            <a:endParaRPr lang="x-none" sz="16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B8EED6-4E5F-483A-8546-11B20754FE26}"/>
              </a:ext>
            </a:extLst>
          </p:cNvPr>
          <p:cNvSpPr/>
          <p:nvPr/>
        </p:nvSpPr>
        <p:spPr>
          <a:xfrm>
            <a:off x="114299" y="1093947"/>
            <a:ext cx="2806337" cy="433795"/>
          </a:xfrm>
          <a:custGeom>
            <a:avLst/>
            <a:gdLst>
              <a:gd name="connsiteX0" fmla="*/ 0 w 2806337"/>
              <a:gd name="connsiteY0" fmla="*/ 0 h 433795"/>
              <a:gd name="connsiteX1" fmla="*/ 477077 w 2806337"/>
              <a:gd name="connsiteY1" fmla="*/ 0 h 433795"/>
              <a:gd name="connsiteX2" fmla="*/ 982218 w 2806337"/>
              <a:gd name="connsiteY2" fmla="*/ 0 h 433795"/>
              <a:gd name="connsiteX3" fmla="*/ 1599612 w 2806337"/>
              <a:gd name="connsiteY3" fmla="*/ 0 h 433795"/>
              <a:gd name="connsiteX4" fmla="*/ 2160879 w 2806337"/>
              <a:gd name="connsiteY4" fmla="*/ 0 h 433795"/>
              <a:gd name="connsiteX5" fmla="*/ 2806337 w 2806337"/>
              <a:gd name="connsiteY5" fmla="*/ 0 h 433795"/>
              <a:gd name="connsiteX6" fmla="*/ 2806337 w 2806337"/>
              <a:gd name="connsiteY6" fmla="*/ 433795 h 433795"/>
              <a:gd name="connsiteX7" fmla="*/ 2329260 w 2806337"/>
              <a:gd name="connsiteY7" fmla="*/ 433795 h 433795"/>
              <a:gd name="connsiteX8" fmla="*/ 1824119 w 2806337"/>
              <a:gd name="connsiteY8" fmla="*/ 433795 h 433795"/>
              <a:gd name="connsiteX9" fmla="*/ 1206725 w 2806337"/>
              <a:gd name="connsiteY9" fmla="*/ 433795 h 433795"/>
              <a:gd name="connsiteX10" fmla="*/ 645458 w 2806337"/>
              <a:gd name="connsiteY10" fmla="*/ 433795 h 433795"/>
              <a:gd name="connsiteX11" fmla="*/ 0 w 2806337"/>
              <a:gd name="connsiteY11" fmla="*/ 433795 h 433795"/>
              <a:gd name="connsiteX12" fmla="*/ 0 w 2806337"/>
              <a:gd name="connsiteY12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6337" h="433795" extrusionOk="0">
                <a:moveTo>
                  <a:pt x="0" y="0"/>
                </a:moveTo>
                <a:cubicBezTo>
                  <a:pt x="176574" y="-22359"/>
                  <a:pt x="273568" y="-13436"/>
                  <a:pt x="477077" y="0"/>
                </a:cubicBezTo>
                <a:cubicBezTo>
                  <a:pt x="680586" y="13436"/>
                  <a:pt x="732746" y="15332"/>
                  <a:pt x="982218" y="0"/>
                </a:cubicBezTo>
                <a:cubicBezTo>
                  <a:pt x="1231690" y="-15332"/>
                  <a:pt x="1292371" y="13041"/>
                  <a:pt x="1599612" y="0"/>
                </a:cubicBezTo>
                <a:cubicBezTo>
                  <a:pt x="1906853" y="-13041"/>
                  <a:pt x="2032700" y="-16879"/>
                  <a:pt x="2160879" y="0"/>
                </a:cubicBezTo>
                <a:cubicBezTo>
                  <a:pt x="2289058" y="16879"/>
                  <a:pt x="2603758" y="-10669"/>
                  <a:pt x="2806337" y="0"/>
                </a:cubicBezTo>
                <a:cubicBezTo>
                  <a:pt x="2825443" y="164428"/>
                  <a:pt x="2802075" y="321652"/>
                  <a:pt x="2806337" y="433795"/>
                </a:cubicBezTo>
                <a:cubicBezTo>
                  <a:pt x="2673181" y="445263"/>
                  <a:pt x="2559203" y="449806"/>
                  <a:pt x="2329260" y="433795"/>
                </a:cubicBezTo>
                <a:cubicBezTo>
                  <a:pt x="2099317" y="417784"/>
                  <a:pt x="1943392" y="433954"/>
                  <a:pt x="1824119" y="433795"/>
                </a:cubicBezTo>
                <a:cubicBezTo>
                  <a:pt x="1704846" y="433636"/>
                  <a:pt x="1386710" y="438024"/>
                  <a:pt x="1206725" y="433795"/>
                </a:cubicBezTo>
                <a:cubicBezTo>
                  <a:pt x="1026740" y="429566"/>
                  <a:pt x="886469" y="430598"/>
                  <a:pt x="645458" y="433795"/>
                </a:cubicBezTo>
                <a:cubicBezTo>
                  <a:pt x="404447" y="436992"/>
                  <a:pt x="229317" y="430322"/>
                  <a:pt x="0" y="433795"/>
                </a:cubicBezTo>
                <a:cubicBezTo>
                  <a:pt x="1890" y="335333"/>
                  <a:pt x="-2795" y="123531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en-US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in specialized and corporate programs</a:t>
            </a:r>
            <a:endParaRPr lang="ru-RU" sz="12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7972DA1-A8B2-45A2-8F7A-785E0294957E}"/>
              </a:ext>
            </a:extLst>
          </p:cNvPr>
          <p:cNvSpPr/>
          <p:nvPr/>
        </p:nvSpPr>
        <p:spPr>
          <a:xfrm>
            <a:off x="499654" y="1538606"/>
            <a:ext cx="8144691" cy="260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Managing the mine's value stream: developing an "As is" model»</a:t>
            </a:r>
          </a:p>
          <a:p>
            <a:pPr marL="171450" lvl="0" indent="-17145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Managing the mine's value stream: developing a target model of the cause-and-effect chains, forming the company's project portfolio</a:t>
            </a:r>
          </a:p>
          <a:p>
            <a:pPr marL="171450" lvl="0" indent="-17145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Managing the mine's value stream: presentation of the target and operational model of cause-and-effect chains and the company's project portfolio</a:t>
            </a:r>
          </a:p>
          <a:p>
            <a:pPr marL="171450" lvl="0" indent="-17145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Project management using the DMAIC methodology</a:t>
            </a:r>
          </a:p>
          <a:p>
            <a:pPr marL="171450" lvl="0" indent="-17145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Storm-break in A3 format</a:t>
            </a:r>
          </a:p>
          <a:p>
            <a:pPr marL="171450" lvl="0" indent="-17145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DMAIC project management practice in production</a:t>
            </a:r>
          </a:p>
          <a:p>
            <a:pPr marL="171450" lvl="0" indent="-17145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A3 project management practice in production</a:t>
            </a:r>
          </a:p>
          <a:p>
            <a:pPr marL="171450" lvl="0" indent="-17145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Project management using DMAIC and A3 methodology: presentation of company projects</a:t>
            </a:r>
          </a:p>
          <a:p>
            <a:pPr marL="171450" lvl="0" indent="-17145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Organizing and conducting self-assessment according to the criteria of the " Kazatomprom-2020 Award»</a:t>
            </a:r>
          </a:p>
        </p:txBody>
      </p:sp>
    </p:spTree>
    <p:extLst>
      <p:ext uri="{BB962C8B-B14F-4D97-AF65-F5344CB8AC3E}">
        <p14:creationId xmlns:p14="http://schemas.microsoft.com/office/powerpoint/2010/main" xmlns="" val="28012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DCDF5DA-44B0-4B95-A433-32A4D66ECAB8}"/>
              </a:ext>
            </a:extLst>
          </p:cNvPr>
          <p:cNvSpPr/>
          <p:nvPr/>
        </p:nvSpPr>
        <p:spPr>
          <a:xfrm>
            <a:off x="4154976" y="1153320"/>
            <a:ext cx="4883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c)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Center for Development of Professional Competencies </a:t>
            </a:r>
            <a:endParaRPr lang="x-none" sz="16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B8EED6-4E5F-483A-8546-11B20754FE26}"/>
              </a:ext>
            </a:extLst>
          </p:cNvPr>
          <p:cNvSpPr/>
          <p:nvPr/>
        </p:nvSpPr>
        <p:spPr>
          <a:xfrm>
            <a:off x="650966" y="1153320"/>
            <a:ext cx="2562497" cy="433795"/>
          </a:xfrm>
          <a:custGeom>
            <a:avLst/>
            <a:gdLst>
              <a:gd name="connsiteX0" fmla="*/ 0 w 2562497"/>
              <a:gd name="connsiteY0" fmla="*/ 0 h 433795"/>
              <a:gd name="connsiteX1" fmla="*/ 563749 w 2562497"/>
              <a:gd name="connsiteY1" fmla="*/ 0 h 433795"/>
              <a:gd name="connsiteX2" fmla="*/ 1153124 w 2562497"/>
              <a:gd name="connsiteY2" fmla="*/ 0 h 433795"/>
              <a:gd name="connsiteX3" fmla="*/ 1844998 w 2562497"/>
              <a:gd name="connsiteY3" fmla="*/ 0 h 433795"/>
              <a:gd name="connsiteX4" fmla="*/ 2562497 w 2562497"/>
              <a:gd name="connsiteY4" fmla="*/ 0 h 433795"/>
              <a:gd name="connsiteX5" fmla="*/ 2562497 w 2562497"/>
              <a:gd name="connsiteY5" fmla="*/ 433795 h 433795"/>
              <a:gd name="connsiteX6" fmla="*/ 1870623 w 2562497"/>
              <a:gd name="connsiteY6" fmla="*/ 433795 h 433795"/>
              <a:gd name="connsiteX7" fmla="*/ 1306873 w 2562497"/>
              <a:gd name="connsiteY7" fmla="*/ 433795 h 433795"/>
              <a:gd name="connsiteX8" fmla="*/ 717499 w 2562497"/>
              <a:gd name="connsiteY8" fmla="*/ 433795 h 433795"/>
              <a:gd name="connsiteX9" fmla="*/ 0 w 2562497"/>
              <a:gd name="connsiteY9" fmla="*/ 433795 h 433795"/>
              <a:gd name="connsiteX10" fmla="*/ 0 w 2562497"/>
              <a:gd name="connsiteY10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2497" h="433795" extrusionOk="0">
                <a:moveTo>
                  <a:pt x="0" y="0"/>
                </a:moveTo>
                <a:cubicBezTo>
                  <a:pt x="201208" y="13002"/>
                  <a:pt x="337540" y="-3272"/>
                  <a:pt x="563749" y="0"/>
                </a:cubicBezTo>
                <a:cubicBezTo>
                  <a:pt x="789958" y="3272"/>
                  <a:pt x="901932" y="-11744"/>
                  <a:pt x="1153124" y="0"/>
                </a:cubicBezTo>
                <a:cubicBezTo>
                  <a:pt x="1404317" y="11744"/>
                  <a:pt x="1573621" y="34151"/>
                  <a:pt x="1844998" y="0"/>
                </a:cubicBezTo>
                <a:cubicBezTo>
                  <a:pt x="2116375" y="-34151"/>
                  <a:pt x="2215708" y="-16360"/>
                  <a:pt x="2562497" y="0"/>
                </a:cubicBezTo>
                <a:cubicBezTo>
                  <a:pt x="2545787" y="180444"/>
                  <a:pt x="2576929" y="345387"/>
                  <a:pt x="2562497" y="433795"/>
                </a:cubicBezTo>
                <a:cubicBezTo>
                  <a:pt x="2240846" y="422832"/>
                  <a:pt x="2045193" y="422411"/>
                  <a:pt x="1870623" y="433795"/>
                </a:cubicBezTo>
                <a:cubicBezTo>
                  <a:pt x="1696053" y="445179"/>
                  <a:pt x="1500786" y="447689"/>
                  <a:pt x="1306873" y="433795"/>
                </a:cubicBezTo>
                <a:cubicBezTo>
                  <a:pt x="1112960" y="419902"/>
                  <a:pt x="1008173" y="462342"/>
                  <a:pt x="717499" y="433795"/>
                </a:cubicBezTo>
                <a:cubicBezTo>
                  <a:pt x="426825" y="405248"/>
                  <a:pt x="185188" y="436704"/>
                  <a:pt x="0" y="433795"/>
                </a:cubicBezTo>
                <a:cubicBezTo>
                  <a:pt x="-21305" y="330473"/>
                  <a:pt x="865" y="208526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en-US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in specialized and corporate programs</a:t>
            </a:r>
            <a:endParaRPr lang="ru-RU" sz="12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1" name="Рисунок 30" descr="Изображение выглядит как шлем&#10;&#10;Автоматически созданное описание">
            <a:extLst>
              <a:ext uri="{FF2B5EF4-FFF2-40B4-BE49-F238E27FC236}">
                <a16:creationId xmlns:a16="http://schemas.microsoft.com/office/drawing/2014/main" xmlns="" id="{EAE4AADC-DAD2-4C82-BD90-3F050573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661" y="1037662"/>
            <a:ext cx="713117" cy="71060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D653B96-3985-4D26-8A9B-58F69265F4A7}"/>
              </a:ext>
            </a:extLst>
          </p:cNvPr>
          <p:cNvSpPr/>
          <p:nvPr/>
        </p:nvSpPr>
        <p:spPr>
          <a:xfrm>
            <a:off x="567045" y="1793528"/>
            <a:ext cx="39210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Brief description of geophysical research method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Geophysical research at various stages of work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Calculation of the mining mass.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Geotechnological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parameters of the operational block.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Calculation of the main geotechnical parameters of the </a:t>
            </a:r>
            <a:r>
              <a:rPr lang="en-US" sz="1100" dirty="0" err="1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operational block.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Dynamics of the movement of solutions in the process of underground leaching.</a:t>
            </a:r>
            <a:endParaRPr lang="x-none" sz="1100" dirty="0">
              <a:solidFill>
                <a:srgbClr val="00206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E2672CA-E949-4C79-B6B3-485F34816B14}"/>
              </a:ext>
            </a:extLst>
          </p:cNvPr>
          <p:cNvSpPr/>
          <p:nvPr/>
        </p:nvSpPr>
        <p:spPr>
          <a:xfrm>
            <a:off x="4665617" y="1793528"/>
            <a:ext cx="42092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Chemistry, mechanism of underground well leaching processes.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construction of the production wells.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Filters of technological wells.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Systems for opening uranium deposits.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Methods of acidification of uranium deposits.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Operating modes of production wells.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Acid consumption rates at different stages of leaching.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Methods for preventing </a:t>
            </a:r>
            <a:r>
              <a:rPr lang="en-US" sz="1100" dirty="0" err="1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colmatation</a:t>
            </a: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667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6D25B9A-BFFD-42AA-A505-2271959639C1}"/>
              </a:ext>
            </a:extLst>
          </p:cNvPr>
          <p:cNvSpPr/>
          <p:nvPr/>
        </p:nvSpPr>
        <p:spPr>
          <a:xfrm>
            <a:off x="5178802" y="1230481"/>
            <a:ext cx="3297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d)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Leadership and continuity culture  </a:t>
            </a:r>
            <a:endParaRPr lang="x-none" sz="16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B8EED6-4E5F-483A-8546-11B20754FE26}"/>
              </a:ext>
            </a:extLst>
          </p:cNvPr>
          <p:cNvSpPr/>
          <p:nvPr/>
        </p:nvSpPr>
        <p:spPr>
          <a:xfrm>
            <a:off x="267789" y="1153319"/>
            <a:ext cx="2606040" cy="492879"/>
          </a:xfrm>
          <a:custGeom>
            <a:avLst/>
            <a:gdLst>
              <a:gd name="connsiteX0" fmla="*/ 0 w 2606040"/>
              <a:gd name="connsiteY0" fmla="*/ 0 h 492879"/>
              <a:gd name="connsiteX1" fmla="*/ 573329 w 2606040"/>
              <a:gd name="connsiteY1" fmla="*/ 0 h 492879"/>
              <a:gd name="connsiteX2" fmla="*/ 1172718 w 2606040"/>
              <a:gd name="connsiteY2" fmla="*/ 0 h 492879"/>
              <a:gd name="connsiteX3" fmla="*/ 1876349 w 2606040"/>
              <a:gd name="connsiteY3" fmla="*/ 0 h 492879"/>
              <a:gd name="connsiteX4" fmla="*/ 2606040 w 2606040"/>
              <a:gd name="connsiteY4" fmla="*/ 0 h 492879"/>
              <a:gd name="connsiteX5" fmla="*/ 2606040 w 2606040"/>
              <a:gd name="connsiteY5" fmla="*/ 492879 h 492879"/>
              <a:gd name="connsiteX6" fmla="*/ 1902409 w 2606040"/>
              <a:gd name="connsiteY6" fmla="*/ 492879 h 492879"/>
              <a:gd name="connsiteX7" fmla="*/ 1329080 w 2606040"/>
              <a:gd name="connsiteY7" fmla="*/ 492879 h 492879"/>
              <a:gd name="connsiteX8" fmla="*/ 729691 w 2606040"/>
              <a:gd name="connsiteY8" fmla="*/ 492879 h 492879"/>
              <a:gd name="connsiteX9" fmla="*/ 0 w 2606040"/>
              <a:gd name="connsiteY9" fmla="*/ 492879 h 492879"/>
              <a:gd name="connsiteX10" fmla="*/ 0 w 2606040"/>
              <a:gd name="connsiteY10" fmla="*/ 0 h 49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492879" extrusionOk="0">
                <a:moveTo>
                  <a:pt x="0" y="0"/>
                </a:moveTo>
                <a:cubicBezTo>
                  <a:pt x="212997" y="13866"/>
                  <a:pt x="354154" y="-24056"/>
                  <a:pt x="573329" y="0"/>
                </a:cubicBezTo>
                <a:cubicBezTo>
                  <a:pt x="792504" y="24056"/>
                  <a:pt x="912685" y="-7868"/>
                  <a:pt x="1172718" y="0"/>
                </a:cubicBezTo>
                <a:cubicBezTo>
                  <a:pt x="1432751" y="7868"/>
                  <a:pt x="1703214" y="-27646"/>
                  <a:pt x="1876349" y="0"/>
                </a:cubicBezTo>
                <a:cubicBezTo>
                  <a:pt x="2049484" y="27646"/>
                  <a:pt x="2422801" y="21917"/>
                  <a:pt x="2606040" y="0"/>
                </a:cubicBezTo>
                <a:cubicBezTo>
                  <a:pt x="2590900" y="241085"/>
                  <a:pt x="2593960" y="312071"/>
                  <a:pt x="2606040" y="492879"/>
                </a:cubicBezTo>
                <a:cubicBezTo>
                  <a:pt x="2376449" y="520960"/>
                  <a:pt x="2064093" y="493479"/>
                  <a:pt x="1902409" y="492879"/>
                </a:cubicBezTo>
                <a:cubicBezTo>
                  <a:pt x="1740725" y="492279"/>
                  <a:pt x="1565542" y="506837"/>
                  <a:pt x="1329080" y="492879"/>
                </a:cubicBezTo>
                <a:cubicBezTo>
                  <a:pt x="1092618" y="478921"/>
                  <a:pt x="1000370" y="473889"/>
                  <a:pt x="729691" y="492879"/>
                </a:cubicBezTo>
                <a:cubicBezTo>
                  <a:pt x="459012" y="511869"/>
                  <a:pt x="169818" y="475929"/>
                  <a:pt x="0" y="492879"/>
                </a:cubicBezTo>
                <a:cubicBezTo>
                  <a:pt x="8551" y="281952"/>
                  <a:pt x="1894" y="147691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ru-RU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in specialized and corporate programs</a:t>
            </a:r>
            <a:endParaRPr lang="ru-RU" sz="12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7710301-85FA-4149-AE62-87303B10705D}"/>
              </a:ext>
            </a:extLst>
          </p:cNvPr>
          <p:cNvSpPr/>
          <p:nvPr/>
        </p:nvSpPr>
        <p:spPr>
          <a:xfrm>
            <a:off x="1233041" y="1646197"/>
            <a:ext cx="6090868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Personal effectiveness. Personal effectiveness tools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efficiency of the command. Tools for team effectiveness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Team identification of problems and identification of solutions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Skills of an effective Manager. The leader's path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Digital thinking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Leader as a mentor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Public speaking skills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Presentation and public speaking skills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Development of innovative thinking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Managing team performance and energy</a:t>
            </a:r>
          </a:p>
          <a:p>
            <a:pPr marL="342900" lvl="0" indent="-342900" algn="just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Effective communication </a:t>
            </a:r>
            <a:endParaRPr lang="x-none" sz="1100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6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B8EED6-4E5F-483A-8546-11B20754FE26}"/>
              </a:ext>
            </a:extLst>
          </p:cNvPr>
          <p:cNvSpPr/>
          <p:nvPr/>
        </p:nvSpPr>
        <p:spPr>
          <a:xfrm>
            <a:off x="300010" y="1090564"/>
            <a:ext cx="2542028" cy="433795"/>
          </a:xfrm>
          <a:custGeom>
            <a:avLst/>
            <a:gdLst>
              <a:gd name="connsiteX0" fmla="*/ 0 w 2542028"/>
              <a:gd name="connsiteY0" fmla="*/ 0 h 433795"/>
              <a:gd name="connsiteX1" fmla="*/ 559246 w 2542028"/>
              <a:gd name="connsiteY1" fmla="*/ 0 h 433795"/>
              <a:gd name="connsiteX2" fmla="*/ 1143913 w 2542028"/>
              <a:gd name="connsiteY2" fmla="*/ 0 h 433795"/>
              <a:gd name="connsiteX3" fmla="*/ 1830260 w 2542028"/>
              <a:gd name="connsiteY3" fmla="*/ 0 h 433795"/>
              <a:gd name="connsiteX4" fmla="*/ 2542028 w 2542028"/>
              <a:gd name="connsiteY4" fmla="*/ 0 h 433795"/>
              <a:gd name="connsiteX5" fmla="*/ 2542028 w 2542028"/>
              <a:gd name="connsiteY5" fmla="*/ 433795 h 433795"/>
              <a:gd name="connsiteX6" fmla="*/ 1855680 w 2542028"/>
              <a:gd name="connsiteY6" fmla="*/ 433795 h 433795"/>
              <a:gd name="connsiteX7" fmla="*/ 1296434 w 2542028"/>
              <a:gd name="connsiteY7" fmla="*/ 433795 h 433795"/>
              <a:gd name="connsiteX8" fmla="*/ 711768 w 2542028"/>
              <a:gd name="connsiteY8" fmla="*/ 433795 h 433795"/>
              <a:gd name="connsiteX9" fmla="*/ 0 w 2542028"/>
              <a:gd name="connsiteY9" fmla="*/ 433795 h 433795"/>
              <a:gd name="connsiteX10" fmla="*/ 0 w 2542028"/>
              <a:gd name="connsiteY10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2028" h="433795" extrusionOk="0">
                <a:moveTo>
                  <a:pt x="0" y="0"/>
                </a:moveTo>
                <a:cubicBezTo>
                  <a:pt x="154634" y="15047"/>
                  <a:pt x="321164" y="11401"/>
                  <a:pt x="559246" y="0"/>
                </a:cubicBezTo>
                <a:cubicBezTo>
                  <a:pt x="797328" y="-11401"/>
                  <a:pt x="1001142" y="7684"/>
                  <a:pt x="1143913" y="0"/>
                </a:cubicBezTo>
                <a:cubicBezTo>
                  <a:pt x="1286684" y="-7684"/>
                  <a:pt x="1564988" y="32914"/>
                  <a:pt x="1830260" y="0"/>
                </a:cubicBezTo>
                <a:cubicBezTo>
                  <a:pt x="2095532" y="-32914"/>
                  <a:pt x="2383962" y="-31484"/>
                  <a:pt x="2542028" y="0"/>
                </a:cubicBezTo>
                <a:cubicBezTo>
                  <a:pt x="2525318" y="180444"/>
                  <a:pt x="2556460" y="345387"/>
                  <a:pt x="2542028" y="433795"/>
                </a:cubicBezTo>
                <a:cubicBezTo>
                  <a:pt x="2278068" y="410513"/>
                  <a:pt x="2173361" y="426209"/>
                  <a:pt x="1855680" y="433795"/>
                </a:cubicBezTo>
                <a:cubicBezTo>
                  <a:pt x="1537999" y="441381"/>
                  <a:pt x="1512551" y="421545"/>
                  <a:pt x="1296434" y="433795"/>
                </a:cubicBezTo>
                <a:cubicBezTo>
                  <a:pt x="1080317" y="446045"/>
                  <a:pt x="973597" y="447964"/>
                  <a:pt x="711768" y="433795"/>
                </a:cubicBezTo>
                <a:cubicBezTo>
                  <a:pt x="449939" y="419626"/>
                  <a:pt x="160617" y="458676"/>
                  <a:pt x="0" y="433795"/>
                </a:cubicBezTo>
                <a:cubicBezTo>
                  <a:pt x="-21305" y="330473"/>
                  <a:pt x="865" y="208526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en-US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in specialized and corporate programs</a:t>
            </a:r>
            <a:endParaRPr lang="ru-RU" sz="12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33" name="Рисунок 32" descr="Изображение выглядит как ноутбук, компьютер, стол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A02F28C-205F-47BA-8218-89558E9C1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29" y="917187"/>
            <a:ext cx="783309" cy="780548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B574D61-9C6F-4FE7-9920-CCDAFE3F2474}"/>
              </a:ext>
            </a:extLst>
          </p:cNvPr>
          <p:cNvSpPr/>
          <p:nvPr/>
        </p:nvSpPr>
        <p:spPr>
          <a:xfrm>
            <a:off x="4572000" y="1138184"/>
            <a:ext cx="1763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e)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Internal coaches </a:t>
            </a:r>
            <a:endParaRPr lang="x-none" sz="16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56F00517-BF58-458D-B356-04530A05F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7415960"/>
              </p:ext>
            </p:extLst>
          </p:nvPr>
        </p:nvGraphicFramePr>
        <p:xfrm>
          <a:off x="300010" y="1634980"/>
          <a:ext cx="4086496" cy="24578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4984">
                  <a:extLst>
                    <a:ext uri="{9D8B030D-6E8A-4147-A177-3AD203B41FA5}">
                      <a16:colId xmlns:a16="http://schemas.microsoft.com/office/drawing/2014/main" xmlns="" val="3435537265"/>
                    </a:ext>
                  </a:extLst>
                </a:gridCol>
                <a:gridCol w="812848">
                  <a:extLst>
                    <a:ext uri="{9D8B030D-6E8A-4147-A177-3AD203B41FA5}">
                      <a16:colId xmlns:a16="http://schemas.microsoft.com/office/drawing/2014/main" xmlns="" val="4247462643"/>
                    </a:ext>
                  </a:extLst>
                </a:gridCol>
                <a:gridCol w="2235331">
                  <a:extLst>
                    <a:ext uri="{9D8B030D-6E8A-4147-A177-3AD203B41FA5}">
                      <a16:colId xmlns:a16="http://schemas.microsoft.com/office/drawing/2014/main" xmlns="" val="3489019648"/>
                    </a:ext>
                  </a:extLst>
                </a:gridCol>
                <a:gridCol w="813333">
                  <a:extLst>
                    <a:ext uri="{9D8B030D-6E8A-4147-A177-3AD203B41FA5}">
                      <a16:colId xmlns:a16="http://schemas.microsoft.com/office/drawing/2014/main" xmlns="" val="491820111"/>
                    </a:ext>
                  </a:extLst>
                </a:gridCol>
              </a:tblGrid>
              <a:tr h="205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Istleeva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Saule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 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endParaRPr lang="x-none" sz="6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«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Basics of personnel management. Interview on competencies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JSC  NAC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«</a:t>
                      </a:r>
                      <a:r>
                        <a:rPr lang="en-US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KAZATOMPROM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4960864"/>
                  </a:ext>
                </a:extLst>
              </a:tr>
              <a:tr h="205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Saidalina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Nurbala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«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Fundamentals of the organization of internal audit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6363584"/>
                  </a:ext>
                </a:extLst>
              </a:tr>
              <a:tr h="10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Tulebayev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Bekzat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endParaRPr lang="x-none" sz="6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IT management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6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5891212"/>
                  </a:ext>
                </a:extLst>
              </a:tr>
              <a:tr h="196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Iskak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Orazbek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endParaRPr lang="x-none" sz="6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Marketing basics  in uranium industry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6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4501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Sakharova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Elena 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«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Corporate management Foundation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Ibragimova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Elena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Labour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dispute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.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Conciliation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commission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Ashikova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Kulyash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«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Taxation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of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personal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income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568442"/>
                  </a:ext>
                </a:extLst>
              </a:tr>
              <a:tr h="100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Turakbayeva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Malika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Work with investors. Introduction </a:t>
                      </a:r>
                      <a:endParaRPr lang="x-none" sz="600" b="0" i="0" u="none" strike="noStrike" cap="none" smtClean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1453007"/>
                  </a:ext>
                </a:extLst>
              </a:tr>
              <a:tr h="205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Нурбердиева Гульзина 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What compliance is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? </a:t>
                      </a:r>
                      <a:endParaRPr lang="x-none" sz="6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449208"/>
                  </a:ext>
                </a:extLst>
              </a:tr>
              <a:tr h="205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Yelekeev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Erbol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Ensuring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industrial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safety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at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uranium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mining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enterprises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6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4834351"/>
                  </a:ext>
                </a:extLst>
              </a:tr>
              <a:tr h="205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Berikbolov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Zholaman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«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Kazatomprom’s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activity in the field of environment protection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1034244"/>
                  </a:ext>
                </a:extLst>
              </a:tr>
              <a:tr h="205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Kimolayev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Zhanat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«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Radiation Safety at uranium mines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7392997"/>
                  </a:ext>
                </a:extLst>
              </a:tr>
              <a:tr h="12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Abramova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Oksana</a:t>
                      </a:r>
                      <a:endParaRPr lang="x-none" sz="6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Stages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of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internal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audit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planning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6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LLC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«</a:t>
                      </a:r>
                      <a:r>
                        <a:rPr lang="en-US" sz="600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Volkovgeology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6574930"/>
                  </a:ext>
                </a:extLst>
              </a:tr>
              <a:tr h="205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Zadorozhnaya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Elena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«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Documentation of core-samples of infiltration deposits of uranium suitable for ISL field mining</a:t>
                      </a:r>
                      <a:r>
                        <a:rPr lang="ru-RU" sz="6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198680"/>
                  </a:ext>
                </a:extLst>
              </a:tr>
              <a:tr h="205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  <a:endParaRPr lang="x-none" sz="8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Shalbayev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6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Zhenis</a:t>
                      </a:r>
                      <a:endParaRPr lang="x-none" sz="6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Drilling and construction of technological wells, drilling fluids</a:t>
                      </a:r>
                      <a:r>
                        <a:rPr lang="ru-RU" sz="6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6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0737180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2F628F5C-4033-46F5-818F-CEC2C0453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152650"/>
              </p:ext>
            </p:extLst>
          </p:nvPr>
        </p:nvGraphicFramePr>
        <p:xfrm>
          <a:off x="4572000" y="1634983"/>
          <a:ext cx="4224092" cy="29631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572">
                  <a:extLst>
                    <a:ext uri="{9D8B030D-6E8A-4147-A177-3AD203B41FA5}">
                      <a16:colId xmlns:a16="http://schemas.microsoft.com/office/drawing/2014/main" xmlns="" val="3435537265"/>
                    </a:ext>
                  </a:extLst>
                </a:gridCol>
                <a:gridCol w="799198">
                  <a:extLst>
                    <a:ext uri="{9D8B030D-6E8A-4147-A177-3AD203B41FA5}">
                      <a16:colId xmlns:a16="http://schemas.microsoft.com/office/drawing/2014/main" xmlns="" val="4247462643"/>
                    </a:ext>
                  </a:extLst>
                </a:gridCol>
                <a:gridCol w="2217907">
                  <a:extLst>
                    <a:ext uri="{9D8B030D-6E8A-4147-A177-3AD203B41FA5}">
                      <a16:colId xmlns:a16="http://schemas.microsoft.com/office/drawing/2014/main" xmlns="" val="3489019648"/>
                    </a:ext>
                  </a:extLst>
                </a:gridCol>
                <a:gridCol w="926415">
                  <a:extLst>
                    <a:ext uri="{9D8B030D-6E8A-4147-A177-3AD203B41FA5}">
                      <a16:colId xmlns:a16="http://schemas.microsoft.com/office/drawing/2014/main" xmlns="" val="491820111"/>
                    </a:ext>
                  </a:extLst>
                </a:gridCol>
              </a:tblGrid>
              <a:tr h="153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</a:t>
                      </a:r>
                      <a:endParaRPr lang="x-none" sz="7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5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Chen Oleg </a:t>
                      </a:r>
                      <a:r>
                        <a:rPr lang="ru-RU" sz="5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x-none" sz="7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Occupational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safety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and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health</a:t>
                      </a:r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»</a:t>
                      </a:r>
                      <a:endParaRPr lang="x-none" sz="8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LLP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«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Southern mining chemical company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 </a:t>
                      </a:r>
                      <a:endParaRPr lang="x-none" sz="8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9222561"/>
                  </a:ext>
                </a:extLst>
              </a:tr>
              <a:tr h="250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</a:t>
                      </a:r>
                      <a:endParaRPr lang="x-none" sz="7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Ryskaliev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Bekzhan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Implementation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results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and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relevance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of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energy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saving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and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energy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efficiency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measures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4040904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</a:t>
                      </a:r>
                      <a:endParaRPr lang="x-none" sz="7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Бекишев Женис 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«АО «НАК «</a:t>
                      </a:r>
                      <a:r>
                        <a:rPr lang="ru-RU" sz="8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Казатомпром</a:t>
                      </a:r>
                      <a:r>
                        <a:rPr lang="ru-RU" sz="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 структура и деятельность»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LLP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К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aratau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2949134"/>
                  </a:ext>
                </a:extLst>
              </a:tr>
              <a:tr h="250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19</a:t>
                      </a:r>
                      <a:endParaRPr lang="x-none" sz="7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Shabalina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Ludmila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Schematic diagram of the annual mining development plan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LLP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“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Baiken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-U</a:t>
                      </a:r>
                      <a:r>
                        <a:rPr lang="ru-RU" sz="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"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 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4897125"/>
                  </a:ext>
                </a:extLst>
              </a:tr>
              <a:tr h="153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</a:t>
                      </a:r>
                      <a:endParaRPr lang="x-none" sz="7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Zimin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Sergey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Scheme of the opening of production blocks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LLP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“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Subsidiary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“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Ortalyk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6642776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21</a:t>
                      </a:r>
                      <a:endParaRPr lang="x-none" sz="7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Dzhakupov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Daniyar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Uranium mining process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LLP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«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Semizbai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-U</a:t>
                      </a:r>
                      <a:r>
                        <a:rPr lang="ru-RU" sz="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"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6268926"/>
                  </a:ext>
                </a:extLst>
              </a:tr>
              <a:tr h="250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</a:t>
                      </a:r>
                      <a:endParaRPr lang="x-none" sz="7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Mendygaliev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Adil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Predicting, searching, evaluation and exploration of infiltration uranium deposits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LLP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IHT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 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3833489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23</a:t>
                      </a:r>
                      <a:endParaRPr lang="x-none" sz="7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Permenev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Yuriy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Environmental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and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social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action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ru-RU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plan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1187114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</a:t>
                      </a:r>
                      <a:endParaRPr lang="x-none" sz="7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Zhailybayeva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Akmaral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Financial literacy is the key to a prosperous future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018954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</a:t>
                      </a:r>
                      <a:endParaRPr lang="x-none" sz="700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Danya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 </a:t>
                      </a:r>
                      <a:r>
                        <a:rPr lang="en-US" sz="8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Dzhamankulova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Method for calculating of local content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Branch of LLP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IHT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 smtClean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«К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NU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0964449"/>
                  </a:ext>
                </a:extLst>
              </a:tr>
              <a:tr h="230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26</a:t>
                      </a:r>
                      <a:endParaRPr lang="x-none" sz="70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Graf Alexandra </a:t>
                      </a:r>
                      <a:endParaRPr lang="x-none" sz="8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«</a:t>
                      </a:r>
                      <a:r>
                        <a:rPr lang="en-US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Main equipment in mines</a:t>
                      </a:r>
                      <a:r>
                        <a:rPr lang="ru-RU" sz="8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  <a:sym typeface="Arial"/>
                        </a:rPr>
                        <a:t>»</a:t>
                      </a:r>
                      <a:endParaRPr lang="x-none" sz="8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  <a:sym typeface="Arial"/>
                      </a:endParaRPr>
                    </a:p>
                  </a:txBody>
                  <a:tcPr marL="46465" marR="46465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9880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40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D10BF-AC45-4CAC-BBA6-62A552B3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206375"/>
            <a:ext cx="6753226" cy="493167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WHAT KAZATOMPROM  VIRTUAL  SCHOOL  IS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x-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68A1FA-35B3-4C9A-8758-2EC10726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669" y="1273879"/>
            <a:ext cx="2889949" cy="20524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56AB5D8-DB09-4355-ADB8-5EE0573043D1}"/>
              </a:ext>
            </a:extLst>
          </p:cNvPr>
          <p:cNvSpPr/>
          <p:nvPr/>
        </p:nvSpPr>
        <p:spPr>
          <a:xfrm>
            <a:off x="6299216" y="1200938"/>
            <a:ext cx="2279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f)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Culture of </a:t>
            </a:r>
            <a:r>
              <a:rPr lang="en-US" sz="1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  <a:endParaRPr lang="x-none" sz="16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B8EED6-4E5F-483A-8546-11B20754FE26}"/>
              </a:ext>
            </a:extLst>
          </p:cNvPr>
          <p:cNvSpPr/>
          <p:nvPr/>
        </p:nvSpPr>
        <p:spPr>
          <a:xfrm>
            <a:off x="215538" y="1254868"/>
            <a:ext cx="2936965" cy="332245"/>
          </a:xfrm>
          <a:custGeom>
            <a:avLst/>
            <a:gdLst>
              <a:gd name="connsiteX0" fmla="*/ 0 w 2936965"/>
              <a:gd name="connsiteY0" fmla="*/ 0 h 433795"/>
              <a:gd name="connsiteX1" fmla="*/ 499284 w 2936965"/>
              <a:gd name="connsiteY1" fmla="*/ 0 h 433795"/>
              <a:gd name="connsiteX2" fmla="*/ 1027938 w 2936965"/>
              <a:gd name="connsiteY2" fmla="*/ 0 h 433795"/>
              <a:gd name="connsiteX3" fmla="*/ 1674070 w 2936965"/>
              <a:gd name="connsiteY3" fmla="*/ 0 h 433795"/>
              <a:gd name="connsiteX4" fmla="*/ 2261463 w 2936965"/>
              <a:gd name="connsiteY4" fmla="*/ 0 h 433795"/>
              <a:gd name="connsiteX5" fmla="*/ 2936965 w 2936965"/>
              <a:gd name="connsiteY5" fmla="*/ 0 h 433795"/>
              <a:gd name="connsiteX6" fmla="*/ 2936965 w 2936965"/>
              <a:gd name="connsiteY6" fmla="*/ 433795 h 433795"/>
              <a:gd name="connsiteX7" fmla="*/ 2437681 w 2936965"/>
              <a:gd name="connsiteY7" fmla="*/ 433795 h 433795"/>
              <a:gd name="connsiteX8" fmla="*/ 1909027 w 2936965"/>
              <a:gd name="connsiteY8" fmla="*/ 433795 h 433795"/>
              <a:gd name="connsiteX9" fmla="*/ 1262895 w 2936965"/>
              <a:gd name="connsiteY9" fmla="*/ 433795 h 433795"/>
              <a:gd name="connsiteX10" fmla="*/ 675502 w 2936965"/>
              <a:gd name="connsiteY10" fmla="*/ 433795 h 433795"/>
              <a:gd name="connsiteX11" fmla="*/ 0 w 2936965"/>
              <a:gd name="connsiteY11" fmla="*/ 433795 h 433795"/>
              <a:gd name="connsiteX12" fmla="*/ 0 w 2936965"/>
              <a:gd name="connsiteY12" fmla="*/ 0 h 43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6965" h="433795" extrusionOk="0">
                <a:moveTo>
                  <a:pt x="0" y="0"/>
                </a:moveTo>
                <a:cubicBezTo>
                  <a:pt x="193547" y="-16866"/>
                  <a:pt x="251136" y="-11371"/>
                  <a:pt x="499284" y="0"/>
                </a:cubicBezTo>
                <a:cubicBezTo>
                  <a:pt x="747432" y="11371"/>
                  <a:pt x="869128" y="8496"/>
                  <a:pt x="1027938" y="0"/>
                </a:cubicBezTo>
                <a:cubicBezTo>
                  <a:pt x="1186748" y="-8496"/>
                  <a:pt x="1474450" y="11041"/>
                  <a:pt x="1674070" y="0"/>
                </a:cubicBezTo>
                <a:cubicBezTo>
                  <a:pt x="1873690" y="-11041"/>
                  <a:pt x="2037008" y="4673"/>
                  <a:pt x="2261463" y="0"/>
                </a:cubicBezTo>
                <a:cubicBezTo>
                  <a:pt x="2485918" y="-4673"/>
                  <a:pt x="2664694" y="-5423"/>
                  <a:pt x="2936965" y="0"/>
                </a:cubicBezTo>
                <a:cubicBezTo>
                  <a:pt x="2956071" y="164428"/>
                  <a:pt x="2932703" y="321652"/>
                  <a:pt x="2936965" y="433795"/>
                </a:cubicBezTo>
                <a:cubicBezTo>
                  <a:pt x="2738747" y="439955"/>
                  <a:pt x="2593914" y="428653"/>
                  <a:pt x="2437681" y="433795"/>
                </a:cubicBezTo>
                <a:cubicBezTo>
                  <a:pt x="2281448" y="438937"/>
                  <a:pt x="2135567" y="428401"/>
                  <a:pt x="1909027" y="433795"/>
                </a:cubicBezTo>
                <a:cubicBezTo>
                  <a:pt x="1682487" y="439189"/>
                  <a:pt x="1414559" y="455409"/>
                  <a:pt x="1262895" y="433795"/>
                </a:cubicBezTo>
                <a:cubicBezTo>
                  <a:pt x="1111231" y="412181"/>
                  <a:pt x="961495" y="409090"/>
                  <a:pt x="675502" y="433795"/>
                </a:cubicBezTo>
                <a:cubicBezTo>
                  <a:pt x="389509" y="458500"/>
                  <a:pt x="185333" y="446039"/>
                  <a:pt x="0" y="433795"/>
                </a:cubicBezTo>
                <a:cubicBezTo>
                  <a:pt x="1890" y="335333"/>
                  <a:pt x="-2795" y="123531"/>
                  <a:pt x="0" y="0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1. </a:t>
            </a:r>
            <a:r>
              <a:rPr lang="ru-RU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. </a:t>
            </a:r>
            <a:r>
              <a:rPr lang="en-US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Online training in specialized and corporate </a:t>
            </a:r>
            <a:r>
              <a:rPr lang="en-US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programs</a:t>
            </a:r>
            <a:endParaRPr lang="ru-RU" sz="12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xmlns="" id="{07C5863D-B58D-4299-A49C-302A9B7A4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3963840"/>
              </p:ext>
            </p:extLst>
          </p:nvPr>
        </p:nvGraphicFramePr>
        <p:xfrm>
          <a:off x="1032170" y="1660670"/>
          <a:ext cx="7464946" cy="2681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2210">
                  <a:extLst>
                    <a:ext uri="{9D8B030D-6E8A-4147-A177-3AD203B41FA5}">
                      <a16:colId xmlns:a16="http://schemas.microsoft.com/office/drawing/2014/main" xmlns="" val="1029034992"/>
                    </a:ext>
                  </a:extLst>
                </a:gridCol>
                <a:gridCol w="2199940">
                  <a:extLst>
                    <a:ext uri="{9D8B030D-6E8A-4147-A177-3AD203B41FA5}">
                      <a16:colId xmlns:a16="http://schemas.microsoft.com/office/drawing/2014/main" xmlns="" val="570864723"/>
                    </a:ext>
                  </a:extLst>
                </a:gridCol>
                <a:gridCol w="2107474">
                  <a:extLst>
                    <a:ext uri="{9D8B030D-6E8A-4147-A177-3AD203B41FA5}">
                      <a16:colId xmlns:a16="http://schemas.microsoft.com/office/drawing/2014/main" xmlns="" val="938367207"/>
                    </a:ext>
                  </a:extLst>
                </a:gridCol>
                <a:gridCol w="2305322">
                  <a:extLst>
                    <a:ext uri="{9D8B030D-6E8A-4147-A177-3AD203B41FA5}">
                      <a16:colId xmlns:a16="http://schemas.microsoft.com/office/drawing/2014/main" xmlns="" val="3201497593"/>
                    </a:ext>
                  </a:extLst>
                </a:gridCol>
              </a:tblGrid>
              <a:tr h="273484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Program</a:t>
                      </a:r>
                      <a:endParaRPr lang="x-none" sz="8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My route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8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ACCOUNTABILITY BUILDER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x-none" sz="8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cap="all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Our route </a:t>
                      </a:r>
                      <a:endParaRPr lang="en-US" sz="800" b="1" cap="all" baseline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en-US" sz="800" b="1" cap="all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(Lead Culture)</a:t>
                      </a:r>
                      <a:endParaRPr lang="x-none" sz="800" b="1" cap="all" baseline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cap="all" baseline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Their route  (</a:t>
                      </a:r>
                      <a:r>
                        <a:rPr lang="en-US" sz="800" b="1" cap="all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Leadership Builder)</a:t>
                      </a:r>
                      <a:endParaRPr lang="x-none" sz="800" b="1" cap="all" baseline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9711946"/>
                  </a:ext>
                </a:extLst>
              </a:tr>
              <a:tr h="36464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Focus</a:t>
                      </a:r>
                      <a:endParaRPr lang="x-none" sz="8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3-4 key results of the organization in the short term(12-18 months) </a:t>
                      </a:r>
                      <a:endParaRPr lang="x-none" sz="800" i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Long-term key results and growth goals (for example, achieving goal 0 for injuries)</a:t>
                      </a:r>
                      <a:endParaRPr lang="ru-RU" sz="800" b="0" i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Setting and managing expectations</a:t>
                      </a:r>
                      <a:endParaRPr lang="x-none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1513765"/>
                  </a:ext>
                </a:extLst>
              </a:tr>
              <a:tr h="548601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When  you need  it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?</a:t>
                      </a:r>
                      <a:endParaRPr lang="x-none" sz="8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When it is necessary for employees to feel responsible for achieving the organization's key results</a:t>
                      </a:r>
                      <a:endParaRPr lang="x-none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When You need a culture that is connected to your long-term strategic goals and gives You the opportunity to achieve them</a:t>
                      </a:r>
                      <a:endParaRPr lang="ru-RU" sz="8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When You need an energetic team where employees successfully complete tasks and implement initiatives, leading the entire company to success</a:t>
                      </a:r>
                      <a:endParaRPr lang="x-none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4453123"/>
                  </a:ext>
                </a:extLst>
              </a:tr>
              <a:tr h="225677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Result</a:t>
                      </a:r>
                      <a:endParaRPr lang="x-none" sz="8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Employees are motivated to close gaps in responsibility that affect the achievement of key results</a:t>
                      </a:r>
                      <a:endParaRPr lang="x-none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culture of responsibility has been created in which people think and act in such a way as to achieve the desired results</a:t>
                      </a:r>
                      <a:endParaRPr lang="x-none" sz="8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 meet key expectations, employees help each other maintain the necessary level of responsibility (when failure to complete a task is not even considered</a:t>
                      </a:r>
                      <a:endParaRPr lang="ru-RU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022912"/>
                  </a:ext>
                </a:extLst>
              </a:tr>
              <a:tr h="74289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book</a:t>
                      </a:r>
                      <a:endParaRPr lang="x-none" sz="800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 Oz Principle: Getting Results</a:t>
                      </a:r>
                      <a:endParaRPr lang="ru-RU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Through Individual and Organizational </a:t>
                      </a:r>
                      <a:endParaRPr lang="ru-RU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Accountability.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Roger Connors, Tom Smith,</a:t>
                      </a:r>
                      <a:endParaRPr lang="ru-RU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Craig Hickman</a:t>
                      </a:r>
                      <a:endParaRPr lang="x-none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Change the Culture, Change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 Game: The Breakthrough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Strategy for Energizing Your </a:t>
                      </a:r>
                      <a:endParaRPr lang="ru-RU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Organization and Creating </a:t>
                      </a:r>
                      <a:endParaRPr lang="ru-RU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Accountability for Results. </a:t>
                      </a:r>
                      <a:endParaRPr lang="ru-RU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Roger Connors , Tom Smith  </a:t>
                      </a:r>
                      <a:endParaRPr lang="x-none" sz="8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How Did That Happen?: 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Holding People Accountable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for Results the Positive, 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Principled Way. Roger Connors, </a:t>
                      </a:r>
                    </a:p>
                    <a:p>
                      <a:pPr algn="l"/>
                      <a:r>
                        <a:rPr lang="en-US" sz="8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Tom Smith </a:t>
                      </a:r>
                      <a:endParaRPr lang="ru-RU" sz="8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3420532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79DC89C-AB47-4E7B-B72A-ACE3B4648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5" t="-1787" r="-315" b="9193"/>
          <a:stretch/>
        </p:blipFill>
        <p:spPr>
          <a:xfrm>
            <a:off x="5425997" y="3482951"/>
            <a:ext cx="783621" cy="951399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xmlns="" id="{D3B2ACE7-B855-41CC-B15F-890EF5BD2E0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90" b="34190"/>
          <a:stretch/>
        </p:blipFill>
        <p:spPr>
          <a:xfrm>
            <a:off x="7846218" y="3669095"/>
            <a:ext cx="531223" cy="7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9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1762</Words>
  <Application>Microsoft Office PowerPoint</Application>
  <PresentationFormat>Экран (16:9)</PresentationFormat>
  <Paragraphs>282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Symbol</vt:lpstr>
      <vt:lpstr>Noto Sans Symbols</vt:lpstr>
      <vt:lpstr>Century Gothic</vt:lpstr>
      <vt:lpstr>Тема Office</vt:lpstr>
      <vt:lpstr>Слайд 1</vt:lpstr>
      <vt:lpstr>WHAT KAZATOMPROM VIRTUAL  SCHOOL  IS?</vt:lpstr>
      <vt:lpstr>WHAT KAZATOMPROM  VIRTUAL  SCHOOL  IS? </vt:lpstr>
      <vt:lpstr>WHAT KAZATOMPROM  VIRTUAL  SCHOOL  IS?</vt:lpstr>
      <vt:lpstr>WHAT KAZATOMPROM  VIRTUAL  SCHOOL  IS??</vt:lpstr>
      <vt:lpstr>WHAT KAZATOMPROM  VIRTUAL  SCHOOL  IS? </vt:lpstr>
      <vt:lpstr>WHAT KAZATOMPROM  VIRTUAL  SCHOOL  IS? </vt:lpstr>
      <vt:lpstr>WHAT KAZATOMPROM  VIRTUAL  SCHOOL  IS? </vt:lpstr>
      <vt:lpstr>WHAT KAZATOMPROM  VIRTUAL  SCHOOL  IS? </vt:lpstr>
      <vt:lpstr>WHAT KAZATOMPROM  VIRTUAL  SCHOOL  IS?  </vt:lpstr>
      <vt:lpstr>WHAT KAZATOMPROM  VIRTUAL  SCHOOL  IS? </vt:lpstr>
      <vt:lpstr>WHAT KAZATOMPROM  VIRTUAL  SCHOOL  IS? </vt:lpstr>
      <vt:lpstr>WHAT KAZATOMPROM  VIRTUAL  SCHOOL  IS? </vt:lpstr>
      <vt:lpstr>ADVANTAGES  OF VIRTUAL  SCHOOL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ASPIRE E17</dc:creator>
  <cp:lastModifiedBy>User</cp:lastModifiedBy>
  <cp:revision>74</cp:revision>
  <dcterms:created xsi:type="dcterms:W3CDTF">2019-09-25T11:06:23Z</dcterms:created>
  <dcterms:modified xsi:type="dcterms:W3CDTF">2020-07-27T04:26:42Z</dcterms:modified>
</cp:coreProperties>
</file>